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89" r:id="rId5"/>
  </p:sldMasterIdLst>
  <p:notesMasterIdLst>
    <p:notesMasterId r:id="rId24"/>
  </p:notesMasterIdLst>
  <p:handoutMasterIdLst>
    <p:handoutMasterId r:id="rId25"/>
  </p:handoutMasterIdLst>
  <p:sldIdLst>
    <p:sldId id="273" r:id="rId6"/>
    <p:sldId id="271" r:id="rId7"/>
    <p:sldId id="279" r:id="rId8"/>
    <p:sldId id="293" r:id="rId9"/>
    <p:sldId id="282" r:id="rId10"/>
    <p:sldId id="283" r:id="rId11"/>
    <p:sldId id="281" r:id="rId12"/>
    <p:sldId id="290" r:id="rId13"/>
    <p:sldId id="288" r:id="rId14"/>
    <p:sldId id="286" r:id="rId15"/>
    <p:sldId id="280" r:id="rId16"/>
    <p:sldId id="291" r:id="rId17"/>
    <p:sldId id="274" r:id="rId18"/>
    <p:sldId id="292" r:id="rId19"/>
    <p:sldId id="287" r:id="rId20"/>
    <p:sldId id="294" r:id="rId21"/>
    <p:sldId id="263" r:id="rId22"/>
    <p:sldId id="289" r:id="rId2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37ABA"/>
    <a:srgbClr val="5F5BAE"/>
    <a:srgbClr val="8064A2"/>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EC3E0D-8A7C-491B-83C8-116F30C67FF9}" v="4" dt="2024-08-29T18:07:29.1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snapToObjects="1">
      <p:cViewPr varScale="1">
        <p:scale>
          <a:sx n="94" d="100"/>
          <a:sy n="94" d="100"/>
        </p:scale>
        <p:origin x="1070" y="2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2268"/>
    </p:cViewPr>
  </p:sorterViewPr>
  <p:notesViewPr>
    <p:cSldViewPr snapToGrid="0" snapToObjects="1">
      <p:cViewPr varScale="1">
        <p:scale>
          <a:sx n="81" d="100"/>
          <a:sy n="81" d="100"/>
        </p:scale>
        <p:origin x="193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6C9710-16A4-42FD-B910-524D3D04648E}"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656CF32-7DAE-4127-BC8E-E50F4F2FA363}">
      <dgm:prSet phldrT="[Text]"/>
      <dgm:spPr/>
      <dgm:t>
        <a:bodyPr/>
        <a:lstStyle/>
        <a:p>
          <a:pPr>
            <a:lnSpc>
              <a:spcPct val="100000"/>
            </a:lnSpc>
            <a:defRPr b="1"/>
          </a:pPr>
          <a:r>
            <a:rPr lang="en-US"/>
            <a:t>OPERATIONS</a:t>
          </a:r>
        </a:p>
      </dgm:t>
    </dgm:pt>
    <dgm:pt modelId="{FCC07AA6-691B-4D08-B1A7-01471C7A2ADB}" type="parTrans" cxnId="{A334421E-EF7E-49E7-875C-A821CDD549D7}">
      <dgm:prSet/>
      <dgm:spPr/>
      <dgm:t>
        <a:bodyPr/>
        <a:lstStyle/>
        <a:p>
          <a:endParaRPr lang="en-US"/>
        </a:p>
      </dgm:t>
    </dgm:pt>
    <dgm:pt modelId="{7330DE96-FB36-4E7F-9FE1-D14AE1ECC986}" type="sibTrans" cxnId="{A334421E-EF7E-49E7-875C-A821CDD549D7}">
      <dgm:prSet/>
      <dgm:spPr/>
      <dgm:t>
        <a:bodyPr/>
        <a:lstStyle/>
        <a:p>
          <a:endParaRPr lang="en-US"/>
        </a:p>
      </dgm:t>
    </dgm:pt>
    <dgm:pt modelId="{EC818082-FCCC-4326-8628-4234A5733DAF}">
      <dgm:prSet phldrT="[Text]"/>
      <dgm:spPr/>
      <dgm:t>
        <a:bodyPr/>
        <a:lstStyle/>
        <a:p>
          <a:pPr>
            <a:lnSpc>
              <a:spcPct val="100000"/>
            </a:lnSpc>
          </a:pPr>
          <a:r>
            <a:rPr lang="en-US" b="1"/>
            <a:t>Menu, OVS, Substituted items</a:t>
          </a:r>
        </a:p>
        <a:p>
          <a:pPr>
            <a:lnSpc>
              <a:spcPct val="100000"/>
            </a:lnSpc>
          </a:pPr>
          <a:r>
            <a:rPr lang="en-US" b="1" i="1"/>
            <a:t>Communicate any changes or specific dated items to use</a:t>
          </a:r>
        </a:p>
      </dgm:t>
    </dgm:pt>
    <dgm:pt modelId="{5E26107F-D6EA-4357-8BCC-4C58F436E0F9}" type="parTrans" cxnId="{AF202CD9-85B2-4BE6-A3CB-EB18F0D19DEC}">
      <dgm:prSet/>
      <dgm:spPr/>
      <dgm:t>
        <a:bodyPr/>
        <a:lstStyle/>
        <a:p>
          <a:endParaRPr lang="en-US"/>
        </a:p>
      </dgm:t>
    </dgm:pt>
    <dgm:pt modelId="{15B55EA1-39EE-4032-8661-73DA9E34C016}" type="sibTrans" cxnId="{AF202CD9-85B2-4BE6-A3CB-EB18F0D19DEC}">
      <dgm:prSet/>
      <dgm:spPr/>
      <dgm:t>
        <a:bodyPr/>
        <a:lstStyle/>
        <a:p>
          <a:endParaRPr lang="en-US"/>
        </a:p>
      </dgm:t>
    </dgm:pt>
    <dgm:pt modelId="{14878006-D08E-41EE-8E4A-8124207F2097}">
      <dgm:prSet phldrT="[Text]"/>
      <dgm:spPr/>
      <dgm:t>
        <a:bodyPr/>
        <a:lstStyle/>
        <a:p>
          <a:pPr>
            <a:lnSpc>
              <a:spcPct val="100000"/>
            </a:lnSpc>
          </a:pPr>
          <a:r>
            <a:rPr lang="en-US" b="1"/>
            <a:t>Reimbursable meals</a:t>
          </a:r>
        </a:p>
        <a:p>
          <a:pPr>
            <a:lnSpc>
              <a:spcPct val="100000"/>
            </a:lnSpc>
          </a:pPr>
          <a:r>
            <a:rPr lang="en-US" b="1" i="1"/>
            <a:t>Efforts made to increase meal participation</a:t>
          </a:r>
        </a:p>
      </dgm:t>
    </dgm:pt>
    <dgm:pt modelId="{8C3A8329-2C82-4938-9CCD-49CCB02A748F}" type="parTrans" cxnId="{76EFF82C-D924-4DB5-A17B-C5FFCED728DD}">
      <dgm:prSet/>
      <dgm:spPr/>
      <dgm:t>
        <a:bodyPr/>
        <a:lstStyle/>
        <a:p>
          <a:endParaRPr lang="en-US"/>
        </a:p>
      </dgm:t>
    </dgm:pt>
    <dgm:pt modelId="{30F9E045-261E-4236-B005-F15739B4CDB0}" type="sibTrans" cxnId="{76EFF82C-D924-4DB5-A17B-C5FFCED728DD}">
      <dgm:prSet/>
      <dgm:spPr/>
      <dgm:t>
        <a:bodyPr/>
        <a:lstStyle/>
        <a:p>
          <a:endParaRPr lang="en-US"/>
        </a:p>
      </dgm:t>
    </dgm:pt>
    <dgm:pt modelId="{58E2B49C-8BD4-45B4-BC3D-149659C087CC}">
      <dgm:prSet phldrT="[Text]"/>
      <dgm:spPr/>
      <dgm:t>
        <a:bodyPr/>
        <a:lstStyle/>
        <a:p>
          <a:pPr>
            <a:lnSpc>
              <a:spcPct val="100000"/>
            </a:lnSpc>
            <a:defRPr b="1"/>
          </a:pPr>
          <a:r>
            <a:rPr lang="en-US"/>
            <a:t>DAILY FORECAST</a:t>
          </a:r>
        </a:p>
      </dgm:t>
    </dgm:pt>
    <dgm:pt modelId="{C5BCE619-A8A2-49C0-A6CC-38A82AE3D838}" type="parTrans" cxnId="{9FB991DD-63DE-485C-8D54-EEF6B9CD4390}">
      <dgm:prSet/>
      <dgm:spPr/>
      <dgm:t>
        <a:bodyPr/>
        <a:lstStyle/>
        <a:p>
          <a:endParaRPr lang="en-US"/>
        </a:p>
      </dgm:t>
    </dgm:pt>
    <dgm:pt modelId="{8EF8EC7B-09A0-4CA4-9272-5D74414C6F4C}" type="sibTrans" cxnId="{9FB991DD-63DE-485C-8D54-EEF6B9CD4390}">
      <dgm:prSet/>
      <dgm:spPr/>
      <dgm:t>
        <a:bodyPr/>
        <a:lstStyle/>
        <a:p>
          <a:endParaRPr lang="en-US"/>
        </a:p>
      </dgm:t>
    </dgm:pt>
    <dgm:pt modelId="{3544BE96-1601-473A-B363-2BF399F484C8}">
      <dgm:prSet phldrT="[Text]"/>
      <dgm:spPr/>
      <dgm:t>
        <a:bodyPr/>
        <a:lstStyle/>
        <a:p>
          <a:pPr>
            <a:lnSpc>
              <a:spcPct val="100000"/>
            </a:lnSpc>
          </a:pPr>
          <a:r>
            <a:rPr lang="en-US" b="1"/>
            <a:t>Special/ Upcoming Events</a:t>
          </a:r>
        </a:p>
        <a:p>
          <a:pPr>
            <a:lnSpc>
              <a:spcPct val="100000"/>
            </a:lnSpc>
          </a:pPr>
          <a:r>
            <a:rPr lang="en-US" b="1"/>
            <a:t> </a:t>
          </a:r>
          <a:r>
            <a:rPr lang="en-US" b="1" i="1"/>
            <a:t>Field Trips, Pep Rallies, Spirit Days</a:t>
          </a:r>
        </a:p>
      </dgm:t>
    </dgm:pt>
    <dgm:pt modelId="{38AD8671-1E85-41C3-A304-486E9937E24B}" type="parTrans" cxnId="{7D902EF7-4BC3-4FF5-BB4B-99D9103B80D3}">
      <dgm:prSet/>
      <dgm:spPr/>
      <dgm:t>
        <a:bodyPr/>
        <a:lstStyle/>
        <a:p>
          <a:endParaRPr lang="en-US"/>
        </a:p>
      </dgm:t>
    </dgm:pt>
    <dgm:pt modelId="{238257C1-71CF-464A-8546-60F70B5D380E}" type="sibTrans" cxnId="{7D902EF7-4BC3-4FF5-BB4B-99D9103B80D3}">
      <dgm:prSet/>
      <dgm:spPr/>
      <dgm:t>
        <a:bodyPr/>
        <a:lstStyle/>
        <a:p>
          <a:endParaRPr lang="en-US"/>
        </a:p>
      </dgm:t>
    </dgm:pt>
    <dgm:pt modelId="{012CB0F9-095D-40F2-97D6-8C4161FE8959}">
      <dgm:prSet phldrT="[Text]"/>
      <dgm:spPr/>
      <dgm:t>
        <a:bodyPr/>
        <a:lstStyle/>
        <a:p>
          <a:pPr>
            <a:lnSpc>
              <a:spcPct val="100000"/>
            </a:lnSpc>
          </a:pPr>
          <a:r>
            <a:rPr lang="en-US" b="1"/>
            <a:t>Weather</a:t>
          </a:r>
        </a:p>
        <a:p>
          <a:pPr>
            <a:lnSpc>
              <a:spcPct val="100000"/>
            </a:lnSpc>
          </a:pPr>
          <a:r>
            <a:rPr lang="en-US" b="1" i="1"/>
            <a:t>Rain increases opportunity; children unable to use playground area</a:t>
          </a:r>
        </a:p>
      </dgm:t>
    </dgm:pt>
    <dgm:pt modelId="{20F9D3C0-14F2-431C-957E-BFB6BDCAB313}" type="parTrans" cxnId="{F9F9CA14-6E68-41FA-8E28-67B695A61B4F}">
      <dgm:prSet/>
      <dgm:spPr/>
      <dgm:t>
        <a:bodyPr/>
        <a:lstStyle/>
        <a:p>
          <a:endParaRPr lang="en-US"/>
        </a:p>
      </dgm:t>
    </dgm:pt>
    <dgm:pt modelId="{90882FE2-F6DF-4859-8050-F22688989164}" type="sibTrans" cxnId="{F9F9CA14-6E68-41FA-8E28-67B695A61B4F}">
      <dgm:prSet/>
      <dgm:spPr/>
      <dgm:t>
        <a:bodyPr/>
        <a:lstStyle/>
        <a:p>
          <a:endParaRPr lang="en-US"/>
        </a:p>
      </dgm:t>
    </dgm:pt>
    <dgm:pt modelId="{3E040091-D2BE-462B-A57C-ACFDA20B62F4}">
      <dgm:prSet phldrT="[Text]"/>
      <dgm:spPr/>
      <dgm:t>
        <a:bodyPr/>
        <a:lstStyle/>
        <a:p>
          <a:pPr>
            <a:lnSpc>
              <a:spcPct val="100000"/>
            </a:lnSpc>
            <a:defRPr b="1"/>
          </a:pPr>
          <a:r>
            <a:rPr lang="en-US"/>
            <a:t>TRAINING</a:t>
          </a:r>
        </a:p>
      </dgm:t>
    </dgm:pt>
    <dgm:pt modelId="{1250B9F3-3EF3-4AC5-ACF1-33B0FD1F1DFC}" type="parTrans" cxnId="{55048253-A98C-4C72-870D-F8E25D40C65E}">
      <dgm:prSet/>
      <dgm:spPr/>
      <dgm:t>
        <a:bodyPr/>
        <a:lstStyle/>
        <a:p>
          <a:endParaRPr lang="en-US"/>
        </a:p>
      </dgm:t>
    </dgm:pt>
    <dgm:pt modelId="{4B9FA593-ED15-40D2-AD3B-8F5B5583B2AA}" type="sibTrans" cxnId="{55048253-A98C-4C72-870D-F8E25D40C65E}">
      <dgm:prSet/>
      <dgm:spPr/>
      <dgm:t>
        <a:bodyPr/>
        <a:lstStyle/>
        <a:p>
          <a:endParaRPr lang="en-US"/>
        </a:p>
      </dgm:t>
    </dgm:pt>
    <dgm:pt modelId="{FCE900CE-DF6D-420F-8DD0-AF8E02176D85}">
      <dgm:prSet phldrT="[Text]"/>
      <dgm:spPr/>
      <dgm:t>
        <a:bodyPr/>
        <a:lstStyle/>
        <a:p>
          <a:pPr>
            <a:lnSpc>
              <a:spcPct val="100000"/>
            </a:lnSpc>
          </a:pPr>
          <a:r>
            <a:rPr lang="en-US" b="1"/>
            <a:t>Safety Highlights</a:t>
          </a:r>
        </a:p>
        <a:p>
          <a:pPr>
            <a:lnSpc>
              <a:spcPct val="100000"/>
            </a:lnSpc>
          </a:pPr>
          <a:r>
            <a:rPr lang="en-US" b="1" i="1"/>
            <a:t>Review monthly safety trainings; reiterate safety protocols</a:t>
          </a:r>
        </a:p>
      </dgm:t>
    </dgm:pt>
    <dgm:pt modelId="{F0FF21FB-74BB-4D86-8552-BB3493FF4C2D}" type="parTrans" cxnId="{89E472AF-476A-4FDD-8EDA-D15B96331EF1}">
      <dgm:prSet/>
      <dgm:spPr/>
      <dgm:t>
        <a:bodyPr/>
        <a:lstStyle/>
        <a:p>
          <a:endParaRPr lang="en-US"/>
        </a:p>
      </dgm:t>
    </dgm:pt>
    <dgm:pt modelId="{A56D55EA-028D-420B-BF59-D769E0068CED}" type="sibTrans" cxnId="{89E472AF-476A-4FDD-8EDA-D15B96331EF1}">
      <dgm:prSet/>
      <dgm:spPr/>
      <dgm:t>
        <a:bodyPr/>
        <a:lstStyle/>
        <a:p>
          <a:endParaRPr lang="en-US"/>
        </a:p>
      </dgm:t>
    </dgm:pt>
    <dgm:pt modelId="{470BA4E2-4244-4B22-A1B9-9CFD28D93752}">
      <dgm:prSet phldrT="[Text]"/>
      <dgm:spPr/>
      <dgm:t>
        <a:bodyPr/>
        <a:lstStyle/>
        <a:p>
          <a:pPr>
            <a:lnSpc>
              <a:spcPct val="100000"/>
            </a:lnSpc>
          </a:pPr>
          <a:r>
            <a:rPr lang="en-US" b="1"/>
            <a:t>Policies &amp; Procedures</a:t>
          </a:r>
        </a:p>
        <a:p>
          <a:pPr>
            <a:lnSpc>
              <a:spcPct val="100000"/>
            </a:lnSpc>
          </a:pPr>
          <a:r>
            <a:rPr lang="en-US" b="1" i="1"/>
            <a:t>Opportunity to review current or enhancements to policies/ procedures</a:t>
          </a:r>
        </a:p>
      </dgm:t>
    </dgm:pt>
    <dgm:pt modelId="{7C14A31F-E630-4F13-BBD6-5CA542A39094}" type="parTrans" cxnId="{192669EB-A6A8-452E-8FC5-1164202D3D02}">
      <dgm:prSet/>
      <dgm:spPr/>
      <dgm:t>
        <a:bodyPr/>
        <a:lstStyle/>
        <a:p>
          <a:endParaRPr lang="en-US"/>
        </a:p>
      </dgm:t>
    </dgm:pt>
    <dgm:pt modelId="{25BD0298-C074-476C-ABD1-191FF94E231C}" type="sibTrans" cxnId="{192669EB-A6A8-452E-8FC5-1164202D3D02}">
      <dgm:prSet/>
      <dgm:spPr/>
      <dgm:t>
        <a:bodyPr/>
        <a:lstStyle/>
        <a:p>
          <a:endParaRPr lang="en-US"/>
        </a:p>
      </dgm:t>
    </dgm:pt>
    <dgm:pt modelId="{B43C5C66-BFFD-4C1D-9DEF-88CD5DB0F92B}">
      <dgm:prSet phldrT="[Text]"/>
      <dgm:spPr/>
      <dgm:t>
        <a:bodyPr/>
        <a:lstStyle/>
        <a:p>
          <a:pPr>
            <a:lnSpc>
              <a:spcPct val="100000"/>
            </a:lnSpc>
            <a:defRPr b="1"/>
          </a:pPr>
          <a:r>
            <a:rPr lang="en-US"/>
            <a:t>INSPIRATION</a:t>
          </a:r>
        </a:p>
      </dgm:t>
    </dgm:pt>
    <dgm:pt modelId="{A475F6C3-08B6-4648-82DC-AB8ADDA54454}" type="parTrans" cxnId="{8F306366-EE31-4162-A15E-47362803C59A}">
      <dgm:prSet/>
      <dgm:spPr/>
      <dgm:t>
        <a:bodyPr/>
        <a:lstStyle/>
        <a:p>
          <a:endParaRPr lang="en-US"/>
        </a:p>
      </dgm:t>
    </dgm:pt>
    <dgm:pt modelId="{484795F6-B566-41C8-A6B5-52D1DC7AE7AE}" type="sibTrans" cxnId="{8F306366-EE31-4162-A15E-47362803C59A}">
      <dgm:prSet/>
      <dgm:spPr/>
      <dgm:t>
        <a:bodyPr/>
        <a:lstStyle/>
        <a:p>
          <a:endParaRPr lang="en-US"/>
        </a:p>
      </dgm:t>
    </dgm:pt>
    <dgm:pt modelId="{6EE8E14E-94AB-499C-8FA0-31E2A6D534B9}">
      <dgm:prSet phldrT="[Text]"/>
      <dgm:spPr/>
      <dgm:t>
        <a:bodyPr/>
        <a:lstStyle/>
        <a:p>
          <a:pPr>
            <a:lnSpc>
              <a:spcPct val="100000"/>
            </a:lnSpc>
          </a:pPr>
          <a:r>
            <a:rPr lang="en-US" b="1"/>
            <a:t>Motivate Staff</a:t>
          </a:r>
        </a:p>
        <a:p>
          <a:pPr>
            <a:lnSpc>
              <a:spcPct val="100000"/>
            </a:lnSpc>
          </a:pPr>
          <a:r>
            <a:rPr lang="en-US" b="1" i="1"/>
            <a:t>Emote empathy and belief in team; “I believe we can reduce waste today”</a:t>
          </a:r>
        </a:p>
      </dgm:t>
    </dgm:pt>
    <dgm:pt modelId="{75C67470-E1B1-4F82-9AB1-79C9DC26707A}" type="parTrans" cxnId="{918C2A7E-4FCF-4128-B3E2-A792CD5BFF44}">
      <dgm:prSet/>
      <dgm:spPr/>
      <dgm:t>
        <a:bodyPr/>
        <a:lstStyle/>
        <a:p>
          <a:endParaRPr lang="en-US"/>
        </a:p>
      </dgm:t>
    </dgm:pt>
    <dgm:pt modelId="{AE07ACF3-4841-4C02-9F4C-2791AE2CC52B}" type="sibTrans" cxnId="{918C2A7E-4FCF-4128-B3E2-A792CD5BFF44}">
      <dgm:prSet/>
      <dgm:spPr/>
      <dgm:t>
        <a:bodyPr/>
        <a:lstStyle/>
        <a:p>
          <a:endParaRPr lang="en-US"/>
        </a:p>
      </dgm:t>
    </dgm:pt>
    <dgm:pt modelId="{05907BA1-96C6-49DB-86F4-17CC27A74318}">
      <dgm:prSet phldrT="[Text]"/>
      <dgm:spPr/>
      <dgm:t>
        <a:bodyPr/>
        <a:lstStyle/>
        <a:p>
          <a:pPr>
            <a:lnSpc>
              <a:spcPct val="100000"/>
            </a:lnSpc>
          </a:pPr>
          <a:r>
            <a:rPr lang="en-US" b="1"/>
            <a:t>Provide Positive Feedback</a:t>
          </a:r>
        </a:p>
        <a:p>
          <a:pPr>
            <a:lnSpc>
              <a:spcPct val="100000"/>
            </a:lnSpc>
          </a:pPr>
          <a:r>
            <a:rPr lang="en-US" b="1" i="1"/>
            <a:t>Be specific; “Great job team increasing 3% participation”</a:t>
          </a:r>
        </a:p>
      </dgm:t>
    </dgm:pt>
    <dgm:pt modelId="{28F0A129-61CB-4833-99A8-28285AFCD0A2}" type="parTrans" cxnId="{F3C143B1-2388-400A-9D40-30FF872B5082}">
      <dgm:prSet/>
      <dgm:spPr/>
      <dgm:t>
        <a:bodyPr/>
        <a:lstStyle/>
        <a:p>
          <a:endParaRPr lang="en-US"/>
        </a:p>
      </dgm:t>
    </dgm:pt>
    <dgm:pt modelId="{FA2B26E4-C667-4238-8723-F81E6E44F91D}" type="sibTrans" cxnId="{F3C143B1-2388-400A-9D40-30FF872B5082}">
      <dgm:prSet/>
      <dgm:spPr/>
      <dgm:t>
        <a:bodyPr/>
        <a:lstStyle/>
        <a:p>
          <a:endParaRPr lang="en-US"/>
        </a:p>
      </dgm:t>
    </dgm:pt>
    <dgm:pt modelId="{AA6CA199-39F1-4AF6-9749-95CC91064E49}">
      <dgm:prSet phldrT="[Text]"/>
      <dgm:spPr/>
      <dgm:t>
        <a:bodyPr/>
        <a:lstStyle/>
        <a:p>
          <a:pPr>
            <a:lnSpc>
              <a:spcPct val="100000"/>
            </a:lnSpc>
          </a:pPr>
          <a:r>
            <a:rPr lang="en-US" b="1"/>
            <a:t>Thank Individuals</a:t>
          </a:r>
        </a:p>
        <a:p>
          <a:pPr>
            <a:lnSpc>
              <a:spcPct val="100000"/>
            </a:lnSpc>
          </a:pPr>
          <a:r>
            <a:rPr lang="en-US" b="1" i="1"/>
            <a:t>Acknowledge team members for specific recognition</a:t>
          </a:r>
        </a:p>
      </dgm:t>
    </dgm:pt>
    <dgm:pt modelId="{3A020A11-88CE-47BD-8AF8-D0C5B244DF5B}" type="parTrans" cxnId="{A11AD5CC-1D95-4CD9-88FD-C2DE3FDA714F}">
      <dgm:prSet/>
      <dgm:spPr/>
      <dgm:t>
        <a:bodyPr/>
        <a:lstStyle/>
        <a:p>
          <a:endParaRPr lang="en-US"/>
        </a:p>
      </dgm:t>
    </dgm:pt>
    <dgm:pt modelId="{C5B06A1E-7061-49F4-9ACE-35FA92B74479}" type="sibTrans" cxnId="{A11AD5CC-1D95-4CD9-88FD-C2DE3FDA714F}">
      <dgm:prSet/>
      <dgm:spPr/>
      <dgm:t>
        <a:bodyPr/>
        <a:lstStyle/>
        <a:p>
          <a:endParaRPr lang="en-US"/>
        </a:p>
      </dgm:t>
    </dgm:pt>
    <dgm:pt modelId="{1431AB63-E74C-4E5D-A4DD-36E17D1B622C}">
      <dgm:prSet phldrT="[Text]"/>
      <dgm:spPr/>
      <dgm:t>
        <a:bodyPr/>
        <a:lstStyle/>
        <a:p>
          <a:pPr>
            <a:lnSpc>
              <a:spcPct val="100000"/>
            </a:lnSpc>
          </a:pPr>
          <a:r>
            <a:rPr lang="en-US" b="1"/>
            <a:t>Reinforce Trainings</a:t>
          </a:r>
        </a:p>
        <a:p>
          <a:pPr>
            <a:lnSpc>
              <a:spcPct val="100000"/>
            </a:lnSpc>
          </a:pPr>
          <a:r>
            <a:rPr lang="en-US" b="1" i="1"/>
            <a:t>Manager to provide in-house training</a:t>
          </a:r>
        </a:p>
      </dgm:t>
    </dgm:pt>
    <dgm:pt modelId="{AC161DFC-C821-484A-8192-0D3A4A83A206}" type="parTrans" cxnId="{399515FE-85C6-4FDC-AB91-C49E547C3BA0}">
      <dgm:prSet/>
      <dgm:spPr/>
      <dgm:t>
        <a:bodyPr/>
        <a:lstStyle/>
        <a:p>
          <a:endParaRPr lang="en-US"/>
        </a:p>
      </dgm:t>
    </dgm:pt>
    <dgm:pt modelId="{DB290E91-453C-4727-888C-6982582F0A97}" type="sibTrans" cxnId="{399515FE-85C6-4FDC-AB91-C49E547C3BA0}">
      <dgm:prSet/>
      <dgm:spPr/>
      <dgm:t>
        <a:bodyPr/>
        <a:lstStyle/>
        <a:p>
          <a:endParaRPr lang="en-US"/>
        </a:p>
      </dgm:t>
    </dgm:pt>
    <dgm:pt modelId="{200D298B-3B5D-48A6-BFA5-C51B16871C7F}">
      <dgm:prSet phldrT="[Text]"/>
      <dgm:spPr/>
      <dgm:t>
        <a:bodyPr/>
        <a:lstStyle/>
        <a:p>
          <a:pPr>
            <a:lnSpc>
              <a:spcPct val="100000"/>
            </a:lnSpc>
          </a:pPr>
          <a:r>
            <a:rPr lang="en-US" b="1"/>
            <a:t>Holidays &amp; School breaks</a:t>
          </a:r>
        </a:p>
        <a:p>
          <a:pPr>
            <a:lnSpc>
              <a:spcPct val="100000"/>
            </a:lnSpc>
          </a:pPr>
          <a:r>
            <a:rPr lang="en-US" b="1" i="1"/>
            <a:t>Adjusting meal counts; leading up to and include holiday &amp; breaks</a:t>
          </a:r>
        </a:p>
      </dgm:t>
    </dgm:pt>
    <dgm:pt modelId="{7E8E5FB3-3106-45BE-8DB1-480D42CD3830}" type="parTrans" cxnId="{5A5941A4-BE90-4C99-BBCD-2C50C3137857}">
      <dgm:prSet/>
      <dgm:spPr/>
      <dgm:t>
        <a:bodyPr/>
        <a:lstStyle/>
        <a:p>
          <a:endParaRPr lang="en-US"/>
        </a:p>
      </dgm:t>
    </dgm:pt>
    <dgm:pt modelId="{B3881761-A23E-4E0B-B684-2E4BE2226683}" type="sibTrans" cxnId="{5A5941A4-BE90-4C99-BBCD-2C50C3137857}">
      <dgm:prSet/>
      <dgm:spPr/>
      <dgm:t>
        <a:bodyPr/>
        <a:lstStyle/>
        <a:p>
          <a:endParaRPr lang="en-US"/>
        </a:p>
      </dgm:t>
    </dgm:pt>
    <dgm:pt modelId="{ABE7EFCD-F12F-47CD-8526-5F7310FF7DFA}">
      <dgm:prSet phldrT="[Text]"/>
      <dgm:spPr/>
      <dgm:t>
        <a:bodyPr/>
        <a:lstStyle/>
        <a:p>
          <a:pPr>
            <a:lnSpc>
              <a:spcPct val="100000"/>
            </a:lnSpc>
          </a:pPr>
          <a:r>
            <a:rPr lang="en-US" b="1"/>
            <a:t>New Items</a:t>
          </a:r>
        </a:p>
        <a:p>
          <a:pPr>
            <a:lnSpc>
              <a:spcPct val="100000"/>
            </a:lnSpc>
          </a:pPr>
          <a:r>
            <a:rPr lang="en-US" b="1" i="1"/>
            <a:t>Provide samples to cafeteria staff</a:t>
          </a:r>
        </a:p>
      </dgm:t>
    </dgm:pt>
    <dgm:pt modelId="{3BB5B7D3-A90A-4F08-80B1-5B91F33B1781}" type="parTrans" cxnId="{1290F5CC-36C6-4CA4-AA93-2272FAA0C1CD}">
      <dgm:prSet/>
      <dgm:spPr/>
      <dgm:t>
        <a:bodyPr/>
        <a:lstStyle/>
        <a:p>
          <a:endParaRPr lang="en-US"/>
        </a:p>
      </dgm:t>
    </dgm:pt>
    <dgm:pt modelId="{5BDB003D-CED8-4E6C-AA8C-2524EC442F8A}" type="sibTrans" cxnId="{1290F5CC-36C6-4CA4-AA93-2272FAA0C1CD}">
      <dgm:prSet/>
      <dgm:spPr/>
      <dgm:t>
        <a:bodyPr/>
        <a:lstStyle/>
        <a:p>
          <a:endParaRPr lang="en-US"/>
        </a:p>
      </dgm:t>
    </dgm:pt>
    <dgm:pt modelId="{025EEA3D-3916-4447-AF7F-855814ACD147}" type="pres">
      <dgm:prSet presAssocID="{5B6C9710-16A4-42FD-B910-524D3D04648E}" presName="root" presStyleCnt="0">
        <dgm:presLayoutVars>
          <dgm:dir/>
          <dgm:resizeHandles val="exact"/>
        </dgm:presLayoutVars>
      </dgm:prSet>
      <dgm:spPr/>
    </dgm:pt>
    <dgm:pt modelId="{916462CC-BB50-4EF0-842C-7B5EEC305A02}" type="pres">
      <dgm:prSet presAssocID="{6656CF32-7DAE-4127-BC8E-E50F4F2FA363}" presName="compNode" presStyleCnt="0"/>
      <dgm:spPr/>
    </dgm:pt>
    <dgm:pt modelId="{7760706D-F3D2-4FC6-9930-C58AE583B88E}" type="pres">
      <dgm:prSet presAssocID="{6656CF32-7DAE-4127-BC8E-E50F4F2FA36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37CF8DCE-58C8-43BC-8554-D3332368E5A9}" type="pres">
      <dgm:prSet presAssocID="{6656CF32-7DAE-4127-BC8E-E50F4F2FA363}" presName="iconSpace" presStyleCnt="0"/>
      <dgm:spPr/>
    </dgm:pt>
    <dgm:pt modelId="{30B02506-5123-47C0-8428-3C40DED55BFC}" type="pres">
      <dgm:prSet presAssocID="{6656CF32-7DAE-4127-BC8E-E50F4F2FA363}" presName="parTx" presStyleLbl="revTx" presStyleIdx="0" presStyleCnt="8">
        <dgm:presLayoutVars>
          <dgm:chMax val="0"/>
          <dgm:chPref val="0"/>
        </dgm:presLayoutVars>
      </dgm:prSet>
      <dgm:spPr/>
    </dgm:pt>
    <dgm:pt modelId="{8EA4F646-107F-4482-9179-3B4926C90F16}" type="pres">
      <dgm:prSet presAssocID="{6656CF32-7DAE-4127-BC8E-E50F4F2FA363}" presName="txSpace" presStyleCnt="0"/>
      <dgm:spPr/>
    </dgm:pt>
    <dgm:pt modelId="{638BD7DA-2F2F-4A8C-B0F8-1DFC0CDE7AE8}" type="pres">
      <dgm:prSet presAssocID="{6656CF32-7DAE-4127-BC8E-E50F4F2FA363}" presName="desTx" presStyleLbl="revTx" presStyleIdx="1" presStyleCnt="8">
        <dgm:presLayoutVars/>
      </dgm:prSet>
      <dgm:spPr/>
    </dgm:pt>
    <dgm:pt modelId="{E7F295F3-308F-4EA4-A9A2-40659A856409}" type="pres">
      <dgm:prSet presAssocID="{7330DE96-FB36-4E7F-9FE1-D14AE1ECC986}" presName="sibTrans" presStyleCnt="0"/>
      <dgm:spPr/>
    </dgm:pt>
    <dgm:pt modelId="{FF8DEA72-7E83-4DE0-BF42-F8AC9E3EFA76}" type="pres">
      <dgm:prSet presAssocID="{58E2B49C-8BD4-45B4-BC3D-149659C087CC}" presName="compNode" presStyleCnt="0"/>
      <dgm:spPr/>
    </dgm:pt>
    <dgm:pt modelId="{8BA4DDDF-49AB-44CE-A752-0206FEFA2AFC}" type="pres">
      <dgm:prSet presAssocID="{58E2B49C-8BD4-45B4-BC3D-149659C087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mbrella"/>
        </a:ext>
      </dgm:extLst>
    </dgm:pt>
    <dgm:pt modelId="{A84D79D9-FA6F-4397-AE52-9A01C15B8D54}" type="pres">
      <dgm:prSet presAssocID="{58E2B49C-8BD4-45B4-BC3D-149659C087CC}" presName="iconSpace" presStyleCnt="0"/>
      <dgm:spPr/>
    </dgm:pt>
    <dgm:pt modelId="{D5F5807D-D2AB-459F-8A8F-E988AA2BD256}" type="pres">
      <dgm:prSet presAssocID="{58E2B49C-8BD4-45B4-BC3D-149659C087CC}" presName="parTx" presStyleLbl="revTx" presStyleIdx="2" presStyleCnt="8">
        <dgm:presLayoutVars>
          <dgm:chMax val="0"/>
          <dgm:chPref val="0"/>
        </dgm:presLayoutVars>
      </dgm:prSet>
      <dgm:spPr/>
    </dgm:pt>
    <dgm:pt modelId="{9D6A7219-737C-490D-9B1A-C69DB4438AA6}" type="pres">
      <dgm:prSet presAssocID="{58E2B49C-8BD4-45B4-BC3D-149659C087CC}" presName="txSpace" presStyleCnt="0"/>
      <dgm:spPr/>
    </dgm:pt>
    <dgm:pt modelId="{7F553DA7-F178-485F-B8DF-EC4649688B6F}" type="pres">
      <dgm:prSet presAssocID="{58E2B49C-8BD4-45B4-BC3D-149659C087CC}" presName="desTx" presStyleLbl="revTx" presStyleIdx="3" presStyleCnt="8">
        <dgm:presLayoutVars/>
      </dgm:prSet>
      <dgm:spPr/>
    </dgm:pt>
    <dgm:pt modelId="{225149E6-A4FF-4261-A908-47DC86CA54C3}" type="pres">
      <dgm:prSet presAssocID="{8EF8EC7B-09A0-4CA4-9272-5D74414C6F4C}" presName="sibTrans" presStyleCnt="0"/>
      <dgm:spPr/>
    </dgm:pt>
    <dgm:pt modelId="{C76ACDCC-CC83-4D82-8FD2-BE8B999E7274}" type="pres">
      <dgm:prSet presAssocID="{3E040091-D2BE-462B-A57C-ACFDA20B62F4}" presName="compNode" presStyleCnt="0"/>
      <dgm:spPr/>
    </dgm:pt>
    <dgm:pt modelId="{5575D87C-1DCB-45E7-8052-166A4F993D2E}" type="pres">
      <dgm:prSet presAssocID="{3E040091-D2BE-462B-A57C-ACFDA20B62F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26EC7DE8-E982-4AAE-8E55-6726ED8AF63D}" type="pres">
      <dgm:prSet presAssocID="{3E040091-D2BE-462B-A57C-ACFDA20B62F4}" presName="iconSpace" presStyleCnt="0"/>
      <dgm:spPr/>
    </dgm:pt>
    <dgm:pt modelId="{78E9EA0E-CCFD-47AF-9F92-1A1338E49113}" type="pres">
      <dgm:prSet presAssocID="{3E040091-D2BE-462B-A57C-ACFDA20B62F4}" presName="parTx" presStyleLbl="revTx" presStyleIdx="4" presStyleCnt="8">
        <dgm:presLayoutVars>
          <dgm:chMax val="0"/>
          <dgm:chPref val="0"/>
        </dgm:presLayoutVars>
      </dgm:prSet>
      <dgm:spPr/>
    </dgm:pt>
    <dgm:pt modelId="{55C0840A-5505-49E8-B499-C7CD82A3F8D5}" type="pres">
      <dgm:prSet presAssocID="{3E040091-D2BE-462B-A57C-ACFDA20B62F4}" presName="txSpace" presStyleCnt="0"/>
      <dgm:spPr/>
    </dgm:pt>
    <dgm:pt modelId="{1A74761F-84E3-4F0A-9973-F50B9DD3F6A3}" type="pres">
      <dgm:prSet presAssocID="{3E040091-D2BE-462B-A57C-ACFDA20B62F4}" presName="desTx" presStyleLbl="revTx" presStyleIdx="5" presStyleCnt="8">
        <dgm:presLayoutVars/>
      </dgm:prSet>
      <dgm:spPr/>
    </dgm:pt>
    <dgm:pt modelId="{BA6CD64C-B65F-4E3B-85A7-0F335B66F18E}" type="pres">
      <dgm:prSet presAssocID="{4B9FA593-ED15-40D2-AD3B-8F5B5583B2AA}" presName="sibTrans" presStyleCnt="0"/>
      <dgm:spPr/>
    </dgm:pt>
    <dgm:pt modelId="{6E818647-AA0B-4A2B-82D6-CC8C83B3C6AC}" type="pres">
      <dgm:prSet presAssocID="{B43C5C66-BFFD-4C1D-9DEF-88CD5DB0F92B}" presName="compNode" presStyleCnt="0"/>
      <dgm:spPr/>
    </dgm:pt>
    <dgm:pt modelId="{2B7935EB-A4A1-4884-8380-7A0CC21A7E42}" type="pres">
      <dgm:prSet presAssocID="{B43C5C66-BFFD-4C1D-9DEF-88CD5DB0F92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DAE7E0C9-7C7D-4C7E-AD16-23838EF2EDAB}" type="pres">
      <dgm:prSet presAssocID="{B43C5C66-BFFD-4C1D-9DEF-88CD5DB0F92B}" presName="iconSpace" presStyleCnt="0"/>
      <dgm:spPr/>
    </dgm:pt>
    <dgm:pt modelId="{389C95C1-D147-4099-A496-2372D8583F05}" type="pres">
      <dgm:prSet presAssocID="{B43C5C66-BFFD-4C1D-9DEF-88CD5DB0F92B}" presName="parTx" presStyleLbl="revTx" presStyleIdx="6" presStyleCnt="8">
        <dgm:presLayoutVars>
          <dgm:chMax val="0"/>
          <dgm:chPref val="0"/>
        </dgm:presLayoutVars>
      </dgm:prSet>
      <dgm:spPr/>
    </dgm:pt>
    <dgm:pt modelId="{23941C3F-825A-4983-889E-1E4918E5F053}" type="pres">
      <dgm:prSet presAssocID="{B43C5C66-BFFD-4C1D-9DEF-88CD5DB0F92B}" presName="txSpace" presStyleCnt="0"/>
      <dgm:spPr/>
    </dgm:pt>
    <dgm:pt modelId="{36226B97-1BB0-4C43-AE21-8CC83FEC61BB}" type="pres">
      <dgm:prSet presAssocID="{B43C5C66-BFFD-4C1D-9DEF-88CD5DB0F92B}" presName="desTx" presStyleLbl="revTx" presStyleIdx="7" presStyleCnt="8">
        <dgm:presLayoutVars/>
      </dgm:prSet>
      <dgm:spPr/>
    </dgm:pt>
  </dgm:ptLst>
  <dgm:cxnLst>
    <dgm:cxn modelId="{F9F9CA14-6E68-41FA-8E28-67B695A61B4F}" srcId="{58E2B49C-8BD4-45B4-BC3D-149659C087CC}" destId="{012CB0F9-095D-40F2-97D6-8C4161FE8959}" srcOrd="1" destOrd="0" parTransId="{20F9D3C0-14F2-431C-957E-BFB6BDCAB313}" sibTransId="{90882FE2-F6DF-4859-8050-F22688989164}"/>
    <dgm:cxn modelId="{A334421E-EF7E-49E7-875C-A821CDD549D7}" srcId="{5B6C9710-16A4-42FD-B910-524D3D04648E}" destId="{6656CF32-7DAE-4127-BC8E-E50F4F2FA363}" srcOrd="0" destOrd="0" parTransId="{FCC07AA6-691B-4D08-B1A7-01471C7A2ADB}" sibTransId="{7330DE96-FB36-4E7F-9FE1-D14AE1ECC986}"/>
    <dgm:cxn modelId="{C62B3A20-0D0F-4CC9-A0C2-29DD27B0B706}" type="presOf" srcId="{200D298B-3B5D-48A6-BFA5-C51B16871C7F}" destId="{7F553DA7-F178-485F-B8DF-EC4649688B6F}" srcOrd="0" destOrd="2" presId="urn:microsoft.com/office/officeart/2018/2/layout/IconLabelDescriptionList"/>
    <dgm:cxn modelId="{009BC723-53B3-41D5-AB1F-99192EB5D153}" type="presOf" srcId="{6656CF32-7DAE-4127-BC8E-E50F4F2FA363}" destId="{30B02506-5123-47C0-8428-3C40DED55BFC}" srcOrd="0" destOrd="0" presId="urn:microsoft.com/office/officeart/2018/2/layout/IconLabelDescriptionList"/>
    <dgm:cxn modelId="{3164CB2B-42D3-4F22-A5E1-33E3F10444DD}" type="presOf" srcId="{012CB0F9-095D-40F2-97D6-8C4161FE8959}" destId="{7F553DA7-F178-485F-B8DF-EC4649688B6F}" srcOrd="0" destOrd="1" presId="urn:microsoft.com/office/officeart/2018/2/layout/IconLabelDescriptionList"/>
    <dgm:cxn modelId="{76EFF82C-D924-4DB5-A17B-C5FFCED728DD}" srcId="{6656CF32-7DAE-4127-BC8E-E50F4F2FA363}" destId="{14878006-D08E-41EE-8E4A-8124207F2097}" srcOrd="1" destOrd="0" parTransId="{8C3A8329-2C82-4938-9CCD-49CCB02A748F}" sibTransId="{30F9E045-261E-4236-B005-F15739B4CDB0}"/>
    <dgm:cxn modelId="{5C010E5B-2AC6-4D1F-A992-260E1FD6D40B}" type="presOf" srcId="{14878006-D08E-41EE-8E4A-8124207F2097}" destId="{638BD7DA-2F2F-4A8C-B0F8-1DFC0CDE7AE8}" srcOrd="0" destOrd="1" presId="urn:microsoft.com/office/officeart/2018/2/layout/IconLabelDescriptionList"/>
    <dgm:cxn modelId="{4F34565F-10E1-4682-B106-482A0DD75673}" type="presOf" srcId="{B43C5C66-BFFD-4C1D-9DEF-88CD5DB0F92B}" destId="{389C95C1-D147-4099-A496-2372D8583F05}" srcOrd="0" destOrd="0" presId="urn:microsoft.com/office/officeart/2018/2/layout/IconLabelDescriptionList"/>
    <dgm:cxn modelId="{8F306366-EE31-4162-A15E-47362803C59A}" srcId="{5B6C9710-16A4-42FD-B910-524D3D04648E}" destId="{B43C5C66-BFFD-4C1D-9DEF-88CD5DB0F92B}" srcOrd="3" destOrd="0" parTransId="{A475F6C3-08B6-4648-82DC-AB8ADDA54454}" sibTransId="{484795F6-B566-41C8-A6B5-52D1DC7AE7AE}"/>
    <dgm:cxn modelId="{2E93E24D-8259-4B42-AE1C-6A9DF5C01D2B}" type="presOf" srcId="{3E040091-D2BE-462B-A57C-ACFDA20B62F4}" destId="{78E9EA0E-CCFD-47AF-9F92-1A1338E49113}" srcOrd="0" destOrd="0" presId="urn:microsoft.com/office/officeart/2018/2/layout/IconLabelDescriptionList"/>
    <dgm:cxn modelId="{F3508471-51EF-4A99-8332-F7566F80B639}" type="presOf" srcId="{EC818082-FCCC-4326-8628-4234A5733DAF}" destId="{638BD7DA-2F2F-4A8C-B0F8-1DFC0CDE7AE8}" srcOrd="0" destOrd="0" presId="urn:microsoft.com/office/officeart/2018/2/layout/IconLabelDescriptionList"/>
    <dgm:cxn modelId="{55048253-A98C-4C72-870D-F8E25D40C65E}" srcId="{5B6C9710-16A4-42FD-B910-524D3D04648E}" destId="{3E040091-D2BE-462B-A57C-ACFDA20B62F4}" srcOrd="2" destOrd="0" parTransId="{1250B9F3-3EF3-4AC5-ACF1-33B0FD1F1DFC}" sibTransId="{4B9FA593-ED15-40D2-AD3B-8F5B5583B2AA}"/>
    <dgm:cxn modelId="{122C8256-C7FC-4D7B-8BA2-7BA3262855B4}" type="presOf" srcId="{05907BA1-96C6-49DB-86F4-17CC27A74318}" destId="{36226B97-1BB0-4C43-AE21-8CC83FEC61BB}" srcOrd="0" destOrd="1" presId="urn:microsoft.com/office/officeart/2018/2/layout/IconLabelDescriptionList"/>
    <dgm:cxn modelId="{46C92058-E1BD-4C32-B75C-603E72A12E64}" type="presOf" srcId="{58E2B49C-8BD4-45B4-BC3D-149659C087CC}" destId="{D5F5807D-D2AB-459F-8A8F-E988AA2BD256}" srcOrd="0" destOrd="0" presId="urn:microsoft.com/office/officeart/2018/2/layout/IconLabelDescriptionList"/>
    <dgm:cxn modelId="{918C2A7E-4FCF-4128-B3E2-A792CD5BFF44}" srcId="{B43C5C66-BFFD-4C1D-9DEF-88CD5DB0F92B}" destId="{6EE8E14E-94AB-499C-8FA0-31E2A6D534B9}" srcOrd="0" destOrd="0" parTransId="{75C67470-E1B1-4F82-9AB1-79C9DC26707A}" sibTransId="{AE07ACF3-4841-4C02-9F4C-2791AE2CC52B}"/>
    <dgm:cxn modelId="{B952A091-F7EF-4E27-BE69-3D70BA928137}" type="presOf" srcId="{AA6CA199-39F1-4AF6-9749-95CC91064E49}" destId="{36226B97-1BB0-4C43-AE21-8CC83FEC61BB}" srcOrd="0" destOrd="2" presId="urn:microsoft.com/office/officeart/2018/2/layout/IconLabelDescriptionList"/>
    <dgm:cxn modelId="{5A5941A4-BE90-4C99-BBCD-2C50C3137857}" srcId="{58E2B49C-8BD4-45B4-BC3D-149659C087CC}" destId="{200D298B-3B5D-48A6-BFA5-C51B16871C7F}" srcOrd="2" destOrd="0" parTransId="{7E8E5FB3-3106-45BE-8DB1-480D42CD3830}" sibTransId="{B3881761-A23E-4E0B-B684-2E4BE2226683}"/>
    <dgm:cxn modelId="{6AC429A6-5A57-4FDE-B2AA-11CE706A1693}" type="presOf" srcId="{5B6C9710-16A4-42FD-B910-524D3D04648E}" destId="{025EEA3D-3916-4447-AF7F-855814ACD147}" srcOrd="0" destOrd="0" presId="urn:microsoft.com/office/officeart/2018/2/layout/IconLabelDescriptionList"/>
    <dgm:cxn modelId="{89E472AF-476A-4FDD-8EDA-D15B96331EF1}" srcId="{3E040091-D2BE-462B-A57C-ACFDA20B62F4}" destId="{FCE900CE-DF6D-420F-8DD0-AF8E02176D85}" srcOrd="1" destOrd="0" parTransId="{F0FF21FB-74BB-4D86-8552-BB3493FF4C2D}" sibTransId="{A56D55EA-028D-420B-BF59-D769E0068CED}"/>
    <dgm:cxn modelId="{F3C143B1-2388-400A-9D40-30FF872B5082}" srcId="{B43C5C66-BFFD-4C1D-9DEF-88CD5DB0F92B}" destId="{05907BA1-96C6-49DB-86F4-17CC27A74318}" srcOrd="1" destOrd="0" parTransId="{28F0A129-61CB-4833-99A8-28285AFCD0A2}" sibTransId="{FA2B26E4-C667-4238-8723-F81E6E44F91D}"/>
    <dgm:cxn modelId="{C598BCC4-8740-48DC-9073-BABF8613C7DB}" type="presOf" srcId="{6EE8E14E-94AB-499C-8FA0-31E2A6D534B9}" destId="{36226B97-1BB0-4C43-AE21-8CC83FEC61BB}" srcOrd="0" destOrd="0" presId="urn:microsoft.com/office/officeart/2018/2/layout/IconLabelDescriptionList"/>
    <dgm:cxn modelId="{A11AD5CC-1D95-4CD9-88FD-C2DE3FDA714F}" srcId="{B43C5C66-BFFD-4C1D-9DEF-88CD5DB0F92B}" destId="{AA6CA199-39F1-4AF6-9749-95CC91064E49}" srcOrd="2" destOrd="0" parTransId="{3A020A11-88CE-47BD-8AF8-D0C5B244DF5B}" sibTransId="{C5B06A1E-7061-49F4-9ACE-35FA92B74479}"/>
    <dgm:cxn modelId="{1290F5CC-36C6-4CA4-AA93-2272FAA0C1CD}" srcId="{6656CF32-7DAE-4127-BC8E-E50F4F2FA363}" destId="{ABE7EFCD-F12F-47CD-8526-5F7310FF7DFA}" srcOrd="2" destOrd="0" parTransId="{3BB5B7D3-A90A-4F08-80B1-5B91F33B1781}" sibTransId="{5BDB003D-CED8-4E6C-AA8C-2524EC442F8A}"/>
    <dgm:cxn modelId="{AF202CD9-85B2-4BE6-A3CB-EB18F0D19DEC}" srcId="{6656CF32-7DAE-4127-BC8E-E50F4F2FA363}" destId="{EC818082-FCCC-4326-8628-4234A5733DAF}" srcOrd="0" destOrd="0" parTransId="{5E26107F-D6EA-4357-8BCC-4C58F436E0F9}" sibTransId="{15B55EA1-39EE-4032-8661-73DA9E34C016}"/>
    <dgm:cxn modelId="{9FB991DD-63DE-485C-8D54-EEF6B9CD4390}" srcId="{5B6C9710-16A4-42FD-B910-524D3D04648E}" destId="{58E2B49C-8BD4-45B4-BC3D-149659C087CC}" srcOrd="1" destOrd="0" parTransId="{C5BCE619-A8A2-49C0-A6CC-38A82AE3D838}" sibTransId="{8EF8EC7B-09A0-4CA4-9272-5D74414C6F4C}"/>
    <dgm:cxn modelId="{F824F9E9-D89E-43D8-B873-FAB548DBB7F5}" type="presOf" srcId="{FCE900CE-DF6D-420F-8DD0-AF8E02176D85}" destId="{1A74761F-84E3-4F0A-9973-F50B9DD3F6A3}" srcOrd="0" destOrd="1" presId="urn:microsoft.com/office/officeart/2018/2/layout/IconLabelDescriptionList"/>
    <dgm:cxn modelId="{192669EB-A6A8-452E-8FC5-1164202D3D02}" srcId="{3E040091-D2BE-462B-A57C-ACFDA20B62F4}" destId="{470BA4E2-4244-4B22-A1B9-9CFD28D93752}" srcOrd="2" destOrd="0" parTransId="{7C14A31F-E630-4F13-BBD6-5CA542A39094}" sibTransId="{25BD0298-C074-476C-ABD1-191FF94E231C}"/>
    <dgm:cxn modelId="{3BF36AEB-B6DF-4755-A9BC-59ED83EF6D26}" type="presOf" srcId="{3544BE96-1601-473A-B363-2BF399F484C8}" destId="{7F553DA7-F178-485F-B8DF-EC4649688B6F}" srcOrd="0" destOrd="0" presId="urn:microsoft.com/office/officeart/2018/2/layout/IconLabelDescriptionList"/>
    <dgm:cxn modelId="{753B2EF2-8F07-4DC6-81CC-F13B10A673F1}" type="presOf" srcId="{1431AB63-E74C-4E5D-A4DD-36E17D1B622C}" destId="{1A74761F-84E3-4F0A-9973-F50B9DD3F6A3}" srcOrd="0" destOrd="0" presId="urn:microsoft.com/office/officeart/2018/2/layout/IconLabelDescriptionList"/>
    <dgm:cxn modelId="{10A235F2-CB30-4978-81F7-C3AA57AE88C0}" type="presOf" srcId="{470BA4E2-4244-4B22-A1B9-9CFD28D93752}" destId="{1A74761F-84E3-4F0A-9973-F50B9DD3F6A3}" srcOrd="0" destOrd="2" presId="urn:microsoft.com/office/officeart/2018/2/layout/IconLabelDescriptionList"/>
    <dgm:cxn modelId="{7D902EF7-4BC3-4FF5-BB4B-99D9103B80D3}" srcId="{58E2B49C-8BD4-45B4-BC3D-149659C087CC}" destId="{3544BE96-1601-473A-B363-2BF399F484C8}" srcOrd="0" destOrd="0" parTransId="{38AD8671-1E85-41C3-A304-486E9937E24B}" sibTransId="{238257C1-71CF-464A-8546-60F70B5D380E}"/>
    <dgm:cxn modelId="{FC6E70F7-8679-45E9-809C-5400807DD3A2}" type="presOf" srcId="{ABE7EFCD-F12F-47CD-8526-5F7310FF7DFA}" destId="{638BD7DA-2F2F-4A8C-B0F8-1DFC0CDE7AE8}" srcOrd="0" destOrd="2" presId="urn:microsoft.com/office/officeart/2018/2/layout/IconLabelDescriptionList"/>
    <dgm:cxn modelId="{399515FE-85C6-4FDC-AB91-C49E547C3BA0}" srcId="{3E040091-D2BE-462B-A57C-ACFDA20B62F4}" destId="{1431AB63-E74C-4E5D-A4DD-36E17D1B622C}" srcOrd="0" destOrd="0" parTransId="{AC161DFC-C821-484A-8192-0D3A4A83A206}" sibTransId="{DB290E91-453C-4727-888C-6982582F0A97}"/>
    <dgm:cxn modelId="{1CB11675-3C22-437D-A996-C3AC5E7A308C}" type="presParOf" srcId="{025EEA3D-3916-4447-AF7F-855814ACD147}" destId="{916462CC-BB50-4EF0-842C-7B5EEC305A02}" srcOrd="0" destOrd="0" presId="urn:microsoft.com/office/officeart/2018/2/layout/IconLabelDescriptionList"/>
    <dgm:cxn modelId="{322F74E2-F205-440D-A28E-7C44A8DC137F}" type="presParOf" srcId="{916462CC-BB50-4EF0-842C-7B5EEC305A02}" destId="{7760706D-F3D2-4FC6-9930-C58AE583B88E}" srcOrd="0" destOrd="0" presId="urn:microsoft.com/office/officeart/2018/2/layout/IconLabelDescriptionList"/>
    <dgm:cxn modelId="{741016F4-EAD2-458F-BFD9-A3DF1E42F7C2}" type="presParOf" srcId="{916462CC-BB50-4EF0-842C-7B5EEC305A02}" destId="{37CF8DCE-58C8-43BC-8554-D3332368E5A9}" srcOrd="1" destOrd="0" presId="urn:microsoft.com/office/officeart/2018/2/layout/IconLabelDescriptionList"/>
    <dgm:cxn modelId="{4A70A1A0-E514-4235-ACA5-961297FAF5E1}" type="presParOf" srcId="{916462CC-BB50-4EF0-842C-7B5EEC305A02}" destId="{30B02506-5123-47C0-8428-3C40DED55BFC}" srcOrd="2" destOrd="0" presId="urn:microsoft.com/office/officeart/2018/2/layout/IconLabelDescriptionList"/>
    <dgm:cxn modelId="{DC8A6B81-7956-4DC5-BD12-5BC080AB0731}" type="presParOf" srcId="{916462CC-BB50-4EF0-842C-7B5EEC305A02}" destId="{8EA4F646-107F-4482-9179-3B4926C90F16}" srcOrd="3" destOrd="0" presId="urn:microsoft.com/office/officeart/2018/2/layout/IconLabelDescriptionList"/>
    <dgm:cxn modelId="{0D6E1C25-684A-422E-8FA0-800B9EB90618}" type="presParOf" srcId="{916462CC-BB50-4EF0-842C-7B5EEC305A02}" destId="{638BD7DA-2F2F-4A8C-B0F8-1DFC0CDE7AE8}" srcOrd="4" destOrd="0" presId="urn:microsoft.com/office/officeart/2018/2/layout/IconLabelDescriptionList"/>
    <dgm:cxn modelId="{2C1DDC0B-A10A-489F-98CA-5ED2682B999B}" type="presParOf" srcId="{025EEA3D-3916-4447-AF7F-855814ACD147}" destId="{E7F295F3-308F-4EA4-A9A2-40659A856409}" srcOrd="1" destOrd="0" presId="urn:microsoft.com/office/officeart/2018/2/layout/IconLabelDescriptionList"/>
    <dgm:cxn modelId="{4C8E46A4-8CA5-4C85-9018-7C74E79897AD}" type="presParOf" srcId="{025EEA3D-3916-4447-AF7F-855814ACD147}" destId="{FF8DEA72-7E83-4DE0-BF42-F8AC9E3EFA76}" srcOrd="2" destOrd="0" presId="urn:microsoft.com/office/officeart/2018/2/layout/IconLabelDescriptionList"/>
    <dgm:cxn modelId="{4A1E7202-C15A-416D-B24F-0C42656E25FC}" type="presParOf" srcId="{FF8DEA72-7E83-4DE0-BF42-F8AC9E3EFA76}" destId="{8BA4DDDF-49AB-44CE-A752-0206FEFA2AFC}" srcOrd="0" destOrd="0" presId="urn:microsoft.com/office/officeart/2018/2/layout/IconLabelDescriptionList"/>
    <dgm:cxn modelId="{A7243878-4125-40F2-B0E2-8DA421E2B1DB}" type="presParOf" srcId="{FF8DEA72-7E83-4DE0-BF42-F8AC9E3EFA76}" destId="{A84D79D9-FA6F-4397-AE52-9A01C15B8D54}" srcOrd="1" destOrd="0" presId="urn:microsoft.com/office/officeart/2018/2/layout/IconLabelDescriptionList"/>
    <dgm:cxn modelId="{CC61636E-BB61-42B3-9538-95564BB29062}" type="presParOf" srcId="{FF8DEA72-7E83-4DE0-BF42-F8AC9E3EFA76}" destId="{D5F5807D-D2AB-459F-8A8F-E988AA2BD256}" srcOrd="2" destOrd="0" presId="urn:microsoft.com/office/officeart/2018/2/layout/IconLabelDescriptionList"/>
    <dgm:cxn modelId="{B776DE34-68CE-4543-A418-E6B07DAA73DA}" type="presParOf" srcId="{FF8DEA72-7E83-4DE0-BF42-F8AC9E3EFA76}" destId="{9D6A7219-737C-490D-9B1A-C69DB4438AA6}" srcOrd="3" destOrd="0" presId="urn:microsoft.com/office/officeart/2018/2/layout/IconLabelDescriptionList"/>
    <dgm:cxn modelId="{EB43BE63-3AFB-48C3-B7A8-2A62E581D246}" type="presParOf" srcId="{FF8DEA72-7E83-4DE0-BF42-F8AC9E3EFA76}" destId="{7F553DA7-F178-485F-B8DF-EC4649688B6F}" srcOrd="4" destOrd="0" presId="urn:microsoft.com/office/officeart/2018/2/layout/IconLabelDescriptionList"/>
    <dgm:cxn modelId="{9A392D0F-6791-4C12-BAFC-144DD06E3222}" type="presParOf" srcId="{025EEA3D-3916-4447-AF7F-855814ACD147}" destId="{225149E6-A4FF-4261-A908-47DC86CA54C3}" srcOrd="3" destOrd="0" presId="urn:microsoft.com/office/officeart/2018/2/layout/IconLabelDescriptionList"/>
    <dgm:cxn modelId="{87291F9D-3540-432F-94C5-4FE0363BB95D}" type="presParOf" srcId="{025EEA3D-3916-4447-AF7F-855814ACD147}" destId="{C76ACDCC-CC83-4D82-8FD2-BE8B999E7274}" srcOrd="4" destOrd="0" presId="urn:microsoft.com/office/officeart/2018/2/layout/IconLabelDescriptionList"/>
    <dgm:cxn modelId="{C65CC8FB-A873-41A7-B913-5762A5AB7C55}" type="presParOf" srcId="{C76ACDCC-CC83-4D82-8FD2-BE8B999E7274}" destId="{5575D87C-1DCB-45E7-8052-166A4F993D2E}" srcOrd="0" destOrd="0" presId="urn:microsoft.com/office/officeart/2018/2/layout/IconLabelDescriptionList"/>
    <dgm:cxn modelId="{003B77D8-EFF0-4978-9F9E-7BB87CB190A1}" type="presParOf" srcId="{C76ACDCC-CC83-4D82-8FD2-BE8B999E7274}" destId="{26EC7DE8-E982-4AAE-8E55-6726ED8AF63D}" srcOrd="1" destOrd="0" presId="urn:microsoft.com/office/officeart/2018/2/layout/IconLabelDescriptionList"/>
    <dgm:cxn modelId="{9EEC3100-A215-484E-B82C-D400B949E88A}" type="presParOf" srcId="{C76ACDCC-CC83-4D82-8FD2-BE8B999E7274}" destId="{78E9EA0E-CCFD-47AF-9F92-1A1338E49113}" srcOrd="2" destOrd="0" presId="urn:microsoft.com/office/officeart/2018/2/layout/IconLabelDescriptionList"/>
    <dgm:cxn modelId="{DC70F26E-651A-427F-B02B-0CF6AC06D74C}" type="presParOf" srcId="{C76ACDCC-CC83-4D82-8FD2-BE8B999E7274}" destId="{55C0840A-5505-49E8-B499-C7CD82A3F8D5}" srcOrd="3" destOrd="0" presId="urn:microsoft.com/office/officeart/2018/2/layout/IconLabelDescriptionList"/>
    <dgm:cxn modelId="{1BF758CB-D087-4DDD-97E1-018BD82F1E18}" type="presParOf" srcId="{C76ACDCC-CC83-4D82-8FD2-BE8B999E7274}" destId="{1A74761F-84E3-4F0A-9973-F50B9DD3F6A3}" srcOrd="4" destOrd="0" presId="urn:microsoft.com/office/officeart/2018/2/layout/IconLabelDescriptionList"/>
    <dgm:cxn modelId="{162008E4-2F23-4755-B4E9-57BCA73C41BA}" type="presParOf" srcId="{025EEA3D-3916-4447-AF7F-855814ACD147}" destId="{BA6CD64C-B65F-4E3B-85A7-0F335B66F18E}" srcOrd="5" destOrd="0" presId="urn:microsoft.com/office/officeart/2018/2/layout/IconLabelDescriptionList"/>
    <dgm:cxn modelId="{4A074ABD-3F33-4595-A211-6DC42D539ADD}" type="presParOf" srcId="{025EEA3D-3916-4447-AF7F-855814ACD147}" destId="{6E818647-AA0B-4A2B-82D6-CC8C83B3C6AC}" srcOrd="6" destOrd="0" presId="urn:microsoft.com/office/officeart/2018/2/layout/IconLabelDescriptionList"/>
    <dgm:cxn modelId="{59C8E1C4-21CD-426E-A250-6DD044E93766}" type="presParOf" srcId="{6E818647-AA0B-4A2B-82D6-CC8C83B3C6AC}" destId="{2B7935EB-A4A1-4884-8380-7A0CC21A7E42}" srcOrd="0" destOrd="0" presId="urn:microsoft.com/office/officeart/2018/2/layout/IconLabelDescriptionList"/>
    <dgm:cxn modelId="{5158CA83-64CC-4F74-AC0D-F224DD66E77B}" type="presParOf" srcId="{6E818647-AA0B-4A2B-82D6-CC8C83B3C6AC}" destId="{DAE7E0C9-7C7D-4C7E-AD16-23838EF2EDAB}" srcOrd="1" destOrd="0" presId="urn:microsoft.com/office/officeart/2018/2/layout/IconLabelDescriptionList"/>
    <dgm:cxn modelId="{00E3890B-79B6-425E-96EA-DBF7A188F657}" type="presParOf" srcId="{6E818647-AA0B-4A2B-82D6-CC8C83B3C6AC}" destId="{389C95C1-D147-4099-A496-2372D8583F05}" srcOrd="2" destOrd="0" presId="urn:microsoft.com/office/officeart/2018/2/layout/IconLabelDescriptionList"/>
    <dgm:cxn modelId="{3C99E857-AB6E-402F-99FB-014C95FB0A42}" type="presParOf" srcId="{6E818647-AA0B-4A2B-82D6-CC8C83B3C6AC}" destId="{23941C3F-825A-4983-889E-1E4918E5F053}" srcOrd="3" destOrd="0" presId="urn:microsoft.com/office/officeart/2018/2/layout/IconLabelDescriptionList"/>
    <dgm:cxn modelId="{06E534F4-4AC1-4D24-92AF-D98D31CDD232}" type="presParOf" srcId="{6E818647-AA0B-4A2B-82D6-CC8C83B3C6AC}" destId="{36226B97-1BB0-4C43-AE21-8CC83FEC61BB}"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0706D-F3D2-4FC6-9930-C58AE583B88E}">
      <dsp:nvSpPr>
        <dsp:cNvPr id="0" name=""/>
        <dsp:cNvSpPr/>
      </dsp:nvSpPr>
      <dsp:spPr>
        <a:xfrm>
          <a:off x="5337" y="81717"/>
          <a:ext cx="582672" cy="5826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B02506-5123-47C0-8428-3C40DED55BFC}">
      <dsp:nvSpPr>
        <dsp:cNvPr id="0" name=""/>
        <dsp:cNvSpPr/>
      </dsp:nvSpPr>
      <dsp:spPr>
        <a:xfrm>
          <a:off x="5337" y="820163"/>
          <a:ext cx="1664778" cy="249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OPERATIONS</a:t>
          </a:r>
        </a:p>
      </dsp:txBody>
      <dsp:txXfrm>
        <a:off x="5337" y="820163"/>
        <a:ext cx="1664778" cy="249716"/>
      </dsp:txXfrm>
    </dsp:sp>
    <dsp:sp modelId="{638BD7DA-2F2F-4A8C-B0F8-1DFC0CDE7AE8}">
      <dsp:nvSpPr>
        <dsp:cNvPr id="0" name=""/>
        <dsp:cNvSpPr/>
      </dsp:nvSpPr>
      <dsp:spPr>
        <a:xfrm>
          <a:off x="5337" y="1142333"/>
          <a:ext cx="1664778" cy="256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b="1" kern="1200"/>
            <a:t>Menu, OVS, Substituted items</a:t>
          </a:r>
        </a:p>
        <a:p>
          <a:pPr marL="0" lvl="0" indent="0" algn="l" defTabSz="533400">
            <a:lnSpc>
              <a:spcPct val="100000"/>
            </a:lnSpc>
            <a:spcBef>
              <a:spcPct val="0"/>
            </a:spcBef>
            <a:spcAft>
              <a:spcPct val="35000"/>
            </a:spcAft>
            <a:buNone/>
          </a:pPr>
          <a:r>
            <a:rPr lang="en-US" sz="1200" b="1" i="1" kern="1200"/>
            <a:t>Communicate any changes or specific dated items to use</a:t>
          </a:r>
        </a:p>
        <a:p>
          <a:pPr marL="0" lvl="0" indent="0" algn="l" defTabSz="533400">
            <a:lnSpc>
              <a:spcPct val="100000"/>
            </a:lnSpc>
            <a:spcBef>
              <a:spcPct val="0"/>
            </a:spcBef>
            <a:spcAft>
              <a:spcPct val="35000"/>
            </a:spcAft>
            <a:buNone/>
          </a:pPr>
          <a:r>
            <a:rPr lang="en-US" sz="1200" b="1" kern="1200"/>
            <a:t>Reimbursable meals</a:t>
          </a:r>
        </a:p>
        <a:p>
          <a:pPr marL="0" lvl="0" indent="0" algn="l" defTabSz="533400">
            <a:lnSpc>
              <a:spcPct val="100000"/>
            </a:lnSpc>
            <a:spcBef>
              <a:spcPct val="0"/>
            </a:spcBef>
            <a:spcAft>
              <a:spcPct val="35000"/>
            </a:spcAft>
            <a:buNone/>
          </a:pPr>
          <a:r>
            <a:rPr lang="en-US" sz="1200" b="1" i="1" kern="1200"/>
            <a:t>Efforts made to increase meal participation</a:t>
          </a:r>
        </a:p>
        <a:p>
          <a:pPr marL="0" lvl="0" indent="0" algn="l" defTabSz="533400">
            <a:lnSpc>
              <a:spcPct val="100000"/>
            </a:lnSpc>
            <a:spcBef>
              <a:spcPct val="0"/>
            </a:spcBef>
            <a:spcAft>
              <a:spcPct val="35000"/>
            </a:spcAft>
            <a:buNone/>
          </a:pPr>
          <a:r>
            <a:rPr lang="en-US" sz="1200" b="1" kern="1200"/>
            <a:t>New Items</a:t>
          </a:r>
        </a:p>
        <a:p>
          <a:pPr marL="0" lvl="0" indent="0" algn="l" defTabSz="533400">
            <a:lnSpc>
              <a:spcPct val="100000"/>
            </a:lnSpc>
            <a:spcBef>
              <a:spcPct val="0"/>
            </a:spcBef>
            <a:spcAft>
              <a:spcPct val="35000"/>
            </a:spcAft>
            <a:buNone/>
          </a:pPr>
          <a:r>
            <a:rPr lang="en-US" sz="1200" b="1" i="1" kern="1200"/>
            <a:t>Provide samples to cafeteria staff</a:t>
          </a:r>
        </a:p>
      </dsp:txBody>
      <dsp:txXfrm>
        <a:off x="5337" y="1142333"/>
        <a:ext cx="1664778" cy="2562029"/>
      </dsp:txXfrm>
    </dsp:sp>
    <dsp:sp modelId="{8BA4DDDF-49AB-44CE-A752-0206FEFA2AFC}">
      <dsp:nvSpPr>
        <dsp:cNvPr id="0" name=""/>
        <dsp:cNvSpPr/>
      </dsp:nvSpPr>
      <dsp:spPr>
        <a:xfrm>
          <a:off x="1961452" y="81717"/>
          <a:ext cx="582672" cy="5826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F5807D-D2AB-459F-8A8F-E988AA2BD256}">
      <dsp:nvSpPr>
        <dsp:cNvPr id="0" name=""/>
        <dsp:cNvSpPr/>
      </dsp:nvSpPr>
      <dsp:spPr>
        <a:xfrm>
          <a:off x="1961452" y="820163"/>
          <a:ext cx="1664778" cy="249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DAILY FORECAST</a:t>
          </a:r>
        </a:p>
      </dsp:txBody>
      <dsp:txXfrm>
        <a:off x="1961452" y="820163"/>
        <a:ext cx="1664778" cy="249716"/>
      </dsp:txXfrm>
    </dsp:sp>
    <dsp:sp modelId="{7F553DA7-F178-485F-B8DF-EC4649688B6F}">
      <dsp:nvSpPr>
        <dsp:cNvPr id="0" name=""/>
        <dsp:cNvSpPr/>
      </dsp:nvSpPr>
      <dsp:spPr>
        <a:xfrm>
          <a:off x="1961452" y="1142333"/>
          <a:ext cx="1664778" cy="256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b="1" kern="1200"/>
            <a:t>Special/ Upcoming Events</a:t>
          </a:r>
        </a:p>
        <a:p>
          <a:pPr marL="0" lvl="0" indent="0" algn="l" defTabSz="533400">
            <a:lnSpc>
              <a:spcPct val="100000"/>
            </a:lnSpc>
            <a:spcBef>
              <a:spcPct val="0"/>
            </a:spcBef>
            <a:spcAft>
              <a:spcPct val="35000"/>
            </a:spcAft>
            <a:buNone/>
          </a:pPr>
          <a:r>
            <a:rPr lang="en-US" sz="1200" b="1" kern="1200"/>
            <a:t> </a:t>
          </a:r>
          <a:r>
            <a:rPr lang="en-US" sz="1200" b="1" i="1" kern="1200"/>
            <a:t>Field Trips, Pep Rallies, Spirit Days</a:t>
          </a:r>
        </a:p>
        <a:p>
          <a:pPr marL="0" lvl="0" indent="0" algn="l" defTabSz="533400">
            <a:lnSpc>
              <a:spcPct val="100000"/>
            </a:lnSpc>
            <a:spcBef>
              <a:spcPct val="0"/>
            </a:spcBef>
            <a:spcAft>
              <a:spcPct val="35000"/>
            </a:spcAft>
            <a:buNone/>
          </a:pPr>
          <a:r>
            <a:rPr lang="en-US" sz="1200" b="1" kern="1200"/>
            <a:t>Weather</a:t>
          </a:r>
        </a:p>
        <a:p>
          <a:pPr marL="0" lvl="0" indent="0" algn="l" defTabSz="533400">
            <a:lnSpc>
              <a:spcPct val="100000"/>
            </a:lnSpc>
            <a:spcBef>
              <a:spcPct val="0"/>
            </a:spcBef>
            <a:spcAft>
              <a:spcPct val="35000"/>
            </a:spcAft>
            <a:buNone/>
          </a:pPr>
          <a:r>
            <a:rPr lang="en-US" sz="1200" b="1" i="1" kern="1200"/>
            <a:t>Rain increases opportunity; children unable to use playground area</a:t>
          </a:r>
        </a:p>
        <a:p>
          <a:pPr marL="0" lvl="0" indent="0" algn="l" defTabSz="533400">
            <a:lnSpc>
              <a:spcPct val="100000"/>
            </a:lnSpc>
            <a:spcBef>
              <a:spcPct val="0"/>
            </a:spcBef>
            <a:spcAft>
              <a:spcPct val="35000"/>
            </a:spcAft>
            <a:buNone/>
          </a:pPr>
          <a:r>
            <a:rPr lang="en-US" sz="1200" b="1" kern="1200"/>
            <a:t>Holidays &amp; School breaks</a:t>
          </a:r>
        </a:p>
        <a:p>
          <a:pPr marL="0" lvl="0" indent="0" algn="l" defTabSz="533400">
            <a:lnSpc>
              <a:spcPct val="100000"/>
            </a:lnSpc>
            <a:spcBef>
              <a:spcPct val="0"/>
            </a:spcBef>
            <a:spcAft>
              <a:spcPct val="35000"/>
            </a:spcAft>
            <a:buNone/>
          </a:pPr>
          <a:r>
            <a:rPr lang="en-US" sz="1200" b="1" i="1" kern="1200"/>
            <a:t>Adjusting meal counts; leading up to and include holiday &amp; breaks</a:t>
          </a:r>
        </a:p>
      </dsp:txBody>
      <dsp:txXfrm>
        <a:off x="1961452" y="1142333"/>
        <a:ext cx="1664778" cy="2562029"/>
      </dsp:txXfrm>
    </dsp:sp>
    <dsp:sp modelId="{5575D87C-1DCB-45E7-8052-166A4F993D2E}">
      <dsp:nvSpPr>
        <dsp:cNvPr id="0" name=""/>
        <dsp:cNvSpPr/>
      </dsp:nvSpPr>
      <dsp:spPr>
        <a:xfrm>
          <a:off x="3917568" y="81717"/>
          <a:ext cx="582672" cy="5826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E9EA0E-CCFD-47AF-9F92-1A1338E49113}">
      <dsp:nvSpPr>
        <dsp:cNvPr id="0" name=""/>
        <dsp:cNvSpPr/>
      </dsp:nvSpPr>
      <dsp:spPr>
        <a:xfrm>
          <a:off x="3917568" y="820163"/>
          <a:ext cx="1664778" cy="249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TRAINING</a:t>
          </a:r>
        </a:p>
      </dsp:txBody>
      <dsp:txXfrm>
        <a:off x="3917568" y="820163"/>
        <a:ext cx="1664778" cy="249716"/>
      </dsp:txXfrm>
    </dsp:sp>
    <dsp:sp modelId="{1A74761F-84E3-4F0A-9973-F50B9DD3F6A3}">
      <dsp:nvSpPr>
        <dsp:cNvPr id="0" name=""/>
        <dsp:cNvSpPr/>
      </dsp:nvSpPr>
      <dsp:spPr>
        <a:xfrm>
          <a:off x="3917568" y="1142333"/>
          <a:ext cx="1664778" cy="256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b="1" kern="1200"/>
            <a:t>Reinforce Trainings</a:t>
          </a:r>
        </a:p>
        <a:p>
          <a:pPr marL="0" lvl="0" indent="0" algn="l" defTabSz="533400">
            <a:lnSpc>
              <a:spcPct val="100000"/>
            </a:lnSpc>
            <a:spcBef>
              <a:spcPct val="0"/>
            </a:spcBef>
            <a:spcAft>
              <a:spcPct val="35000"/>
            </a:spcAft>
            <a:buNone/>
          </a:pPr>
          <a:r>
            <a:rPr lang="en-US" sz="1200" b="1" i="1" kern="1200"/>
            <a:t>Manager to provide in-house training</a:t>
          </a:r>
        </a:p>
        <a:p>
          <a:pPr marL="0" lvl="0" indent="0" algn="l" defTabSz="533400">
            <a:lnSpc>
              <a:spcPct val="100000"/>
            </a:lnSpc>
            <a:spcBef>
              <a:spcPct val="0"/>
            </a:spcBef>
            <a:spcAft>
              <a:spcPct val="35000"/>
            </a:spcAft>
            <a:buNone/>
          </a:pPr>
          <a:r>
            <a:rPr lang="en-US" sz="1200" b="1" kern="1200"/>
            <a:t>Safety Highlights</a:t>
          </a:r>
        </a:p>
        <a:p>
          <a:pPr marL="0" lvl="0" indent="0" algn="l" defTabSz="533400">
            <a:lnSpc>
              <a:spcPct val="100000"/>
            </a:lnSpc>
            <a:spcBef>
              <a:spcPct val="0"/>
            </a:spcBef>
            <a:spcAft>
              <a:spcPct val="35000"/>
            </a:spcAft>
            <a:buNone/>
          </a:pPr>
          <a:r>
            <a:rPr lang="en-US" sz="1200" b="1" i="1" kern="1200"/>
            <a:t>Review monthly safety trainings; reiterate safety protocols</a:t>
          </a:r>
        </a:p>
        <a:p>
          <a:pPr marL="0" lvl="0" indent="0" algn="l" defTabSz="533400">
            <a:lnSpc>
              <a:spcPct val="100000"/>
            </a:lnSpc>
            <a:spcBef>
              <a:spcPct val="0"/>
            </a:spcBef>
            <a:spcAft>
              <a:spcPct val="35000"/>
            </a:spcAft>
            <a:buNone/>
          </a:pPr>
          <a:r>
            <a:rPr lang="en-US" sz="1200" b="1" kern="1200"/>
            <a:t>Policies &amp; Procedures</a:t>
          </a:r>
        </a:p>
        <a:p>
          <a:pPr marL="0" lvl="0" indent="0" algn="l" defTabSz="533400">
            <a:lnSpc>
              <a:spcPct val="100000"/>
            </a:lnSpc>
            <a:spcBef>
              <a:spcPct val="0"/>
            </a:spcBef>
            <a:spcAft>
              <a:spcPct val="35000"/>
            </a:spcAft>
            <a:buNone/>
          </a:pPr>
          <a:r>
            <a:rPr lang="en-US" sz="1200" b="1" i="1" kern="1200"/>
            <a:t>Opportunity to review current or enhancements to policies/ procedures</a:t>
          </a:r>
        </a:p>
      </dsp:txBody>
      <dsp:txXfrm>
        <a:off x="3917568" y="1142333"/>
        <a:ext cx="1664778" cy="2562029"/>
      </dsp:txXfrm>
    </dsp:sp>
    <dsp:sp modelId="{2B7935EB-A4A1-4884-8380-7A0CC21A7E42}">
      <dsp:nvSpPr>
        <dsp:cNvPr id="0" name=""/>
        <dsp:cNvSpPr/>
      </dsp:nvSpPr>
      <dsp:spPr>
        <a:xfrm>
          <a:off x="5873683" y="81717"/>
          <a:ext cx="582672" cy="5826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9C95C1-D147-4099-A496-2372D8583F05}">
      <dsp:nvSpPr>
        <dsp:cNvPr id="0" name=""/>
        <dsp:cNvSpPr/>
      </dsp:nvSpPr>
      <dsp:spPr>
        <a:xfrm>
          <a:off x="5873683" y="820163"/>
          <a:ext cx="1664778" cy="249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INSPIRATION</a:t>
          </a:r>
        </a:p>
      </dsp:txBody>
      <dsp:txXfrm>
        <a:off x="5873683" y="820163"/>
        <a:ext cx="1664778" cy="249716"/>
      </dsp:txXfrm>
    </dsp:sp>
    <dsp:sp modelId="{36226B97-1BB0-4C43-AE21-8CC83FEC61BB}">
      <dsp:nvSpPr>
        <dsp:cNvPr id="0" name=""/>
        <dsp:cNvSpPr/>
      </dsp:nvSpPr>
      <dsp:spPr>
        <a:xfrm>
          <a:off x="5873683" y="1142333"/>
          <a:ext cx="1664778" cy="256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r>
            <a:rPr lang="en-US" sz="1200" b="1" kern="1200"/>
            <a:t>Motivate Staff</a:t>
          </a:r>
        </a:p>
        <a:p>
          <a:pPr marL="0" lvl="0" indent="0" algn="l" defTabSz="533400">
            <a:lnSpc>
              <a:spcPct val="100000"/>
            </a:lnSpc>
            <a:spcBef>
              <a:spcPct val="0"/>
            </a:spcBef>
            <a:spcAft>
              <a:spcPct val="35000"/>
            </a:spcAft>
            <a:buNone/>
          </a:pPr>
          <a:r>
            <a:rPr lang="en-US" sz="1200" b="1" i="1" kern="1200"/>
            <a:t>Emote empathy and belief in team; “I believe we can reduce waste today”</a:t>
          </a:r>
        </a:p>
        <a:p>
          <a:pPr marL="0" lvl="0" indent="0" algn="l" defTabSz="533400">
            <a:lnSpc>
              <a:spcPct val="100000"/>
            </a:lnSpc>
            <a:spcBef>
              <a:spcPct val="0"/>
            </a:spcBef>
            <a:spcAft>
              <a:spcPct val="35000"/>
            </a:spcAft>
            <a:buNone/>
          </a:pPr>
          <a:r>
            <a:rPr lang="en-US" sz="1200" b="1" kern="1200"/>
            <a:t>Provide Positive Feedback</a:t>
          </a:r>
        </a:p>
        <a:p>
          <a:pPr marL="0" lvl="0" indent="0" algn="l" defTabSz="533400">
            <a:lnSpc>
              <a:spcPct val="100000"/>
            </a:lnSpc>
            <a:spcBef>
              <a:spcPct val="0"/>
            </a:spcBef>
            <a:spcAft>
              <a:spcPct val="35000"/>
            </a:spcAft>
            <a:buNone/>
          </a:pPr>
          <a:r>
            <a:rPr lang="en-US" sz="1200" b="1" i="1" kern="1200"/>
            <a:t>Be specific; “Great job team increasing 3% participation”</a:t>
          </a:r>
        </a:p>
        <a:p>
          <a:pPr marL="0" lvl="0" indent="0" algn="l" defTabSz="533400">
            <a:lnSpc>
              <a:spcPct val="100000"/>
            </a:lnSpc>
            <a:spcBef>
              <a:spcPct val="0"/>
            </a:spcBef>
            <a:spcAft>
              <a:spcPct val="35000"/>
            </a:spcAft>
            <a:buNone/>
          </a:pPr>
          <a:r>
            <a:rPr lang="en-US" sz="1200" b="1" kern="1200"/>
            <a:t>Thank Individuals</a:t>
          </a:r>
        </a:p>
        <a:p>
          <a:pPr marL="0" lvl="0" indent="0" algn="l" defTabSz="533400">
            <a:lnSpc>
              <a:spcPct val="100000"/>
            </a:lnSpc>
            <a:spcBef>
              <a:spcPct val="0"/>
            </a:spcBef>
            <a:spcAft>
              <a:spcPct val="35000"/>
            </a:spcAft>
            <a:buNone/>
          </a:pPr>
          <a:r>
            <a:rPr lang="en-US" sz="1200" b="1" i="1" kern="1200"/>
            <a:t>Acknowledge team members for specific recognition</a:t>
          </a:r>
        </a:p>
      </dsp:txBody>
      <dsp:txXfrm>
        <a:off x="5873683" y="1142333"/>
        <a:ext cx="1664778" cy="256202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0"/>
            <a:ext cx="3170583" cy="480388"/>
          </a:xfrm>
          <a:prstGeom prst="rect">
            <a:avLst/>
          </a:prstGeom>
        </p:spPr>
        <p:txBody>
          <a:bodyPr vert="horz" lIns="94851" tIns="47425" rIns="94851" bIns="47425" rtlCol="0"/>
          <a:lstStyle>
            <a:lvl1pPr algn="r">
              <a:defRPr sz="1200"/>
            </a:lvl1pPr>
          </a:lstStyle>
          <a:p>
            <a:fld id="{31CBE6AC-9492-4292-8BDB-BD48EBBDE8D1}" type="datetimeFigureOut">
              <a:rPr lang="en-US" smtClean="0"/>
              <a:t>8/29/2024</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561226"/>
            <a:ext cx="5850835" cy="4320213"/>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0388"/>
          </a:xfrm>
          <a:prstGeom prst="rect">
            <a:avLst/>
          </a:prstGeom>
        </p:spPr>
        <p:txBody>
          <a:bodyPr vert="horz" lIns="94851" tIns="47425" rIns="94851" bIns="47425"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aseline="0"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omic Sans MS" pitchFamily="66" charset="0"/>
              </a:defRPr>
            </a:lvl1pPr>
            <a:lvl2pPr marL="770662" indent="-296408" eaLnBrk="0" hangingPunct="0">
              <a:defRPr>
                <a:solidFill>
                  <a:schemeClr val="tx1"/>
                </a:solidFill>
                <a:latin typeface="Comic Sans MS" pitchFamily="66" charset="0"/>
              </a:defRPr>
            </a:lvl2pPr>
            <a:lvl3pPr marL="1185634" indent="-237127" eaLnBrk="0" hangingPunct="0">
              <a:defRPr>
                <a:solidFill>
                  <a:schemeClr val="tx1"/>
                </a:solidFill>
                <a:latin typeface="Comic Sans MS" pitchFamily="66" charset="0"/>
              </a:defRPr>
            </a:lvl3pPr>
            <a:lvl4pPr marL="1659887" indent="-237127" eaLnBrk="0" hangingPunct="0">
              <a:defRPr>
                <a:solidFill>
                  <a:schemeClr val="tx1"/>
                </a:solidFill>
                <a:latin typeface="Comic Sans MS" pitchFamily="66" charset="0"/>
              </a:defRPr>
            </a:lvl4pPr>
            <a:lvl5pPr marL="2134141" indent="-237127" eaLnBrk="0" hangingPunct="0">
              <a:defRPr>
                <a:solidFill>
                  <a:schemeClr val="tx1"/>
                </a:solidFill>
                <a:latin typeface="Comic Sans MS" pitchFamily="66" charset="0"/>
              </a:defRPr>
            </a:lvl5pPr>
            <a:lvl6pPr marL="2608395" indent="-237127" eaLnBrk="0" fontAlgn="base" hangingPunct="0">
              <a:spcBef>
                <a:spcPct val="0"/>
              </a:spcBef>
              <a:spcAft>
                <a:spcPct val="0"/>
              </a:spcAft>
              <a:defRPr>
                <a:solidFill>
                  <a:schemeClr val="tx1"/>
                </a:solidFill>
                <a:latin typeface="Comic Sans MS" pitchFamily="66" charset="0"/>
              </a:defRPr>
            </a:lvl6pPr>
            <a:lvl7pPr marL="3082648" indent="-237127" eaLnBrk="0" fontAlgn="base" hangingPunct="0">
              <a:spcBef>
                <a:spcPct val="0"/>
              </a:spcBef>
              <a:spcAft>
                <a:spcPct val="0"/>
              </a:spcAft>
              <a:defRPr>
                <a:solidFill>
                  <a:schemeClr val="tx1"/>
                </a:solidFill>
                <a:latin typeface="Comic Sans MS" pitchFamily="66" charset="0"/>
              </a:defRPr>
            </a:lvl7pPr>
            <a:lvl8pPr marL="3556902" indent="-237127" eaLnBrk="0" fontAlgn="base" hangingPunct="0">
              <a:spcBef>
                <a:spcPct val="0"/>
              </a:spcBef>
              <a:spcAft>
                <a:spcPct val="0"/>
              </a:spcAft>
              <a:defRPr>
                <a:solidFill>
                  <a:schemeClr val="tx1"/>
                </a:solidFill>
                <a:latin typeface="Comic Sans MS" pitchFamily="66" charset="0"/>
              </a:defRPr>
            </a:lvl8pPr>
            <a:lvl9pPr marL="4031155" indent="-237127" eaLnBrk="0" fontAlgn="base" hangingPunct="0">
              <a:spcBef>
                <a:spcPct val="0"/>
              </a:spcBef>
              <a:spcAft>
                <a:spcPct val="0"/>
              </a:spcAft>
              <a:defRPr>
                <a:solidFill>
                  <a:schemeClr val="tx1"/>
                </a:solidFill>
                <a:latin typeface="Comic Sans MS" pitchFamily="66" charset="0"/>
              </a:defRPr>
            </a:lvl9pPr>
          </a:lstStyle>
          <a:p>
            <a:fld id="{D020A96A-6230-49F7-8947-41F9958A0505}" type="slidenum">
              <a:rPr lang="en-US" altLang="en-US">
                <a:solidFill>
                  <a:prstClr val="black"/>
                </a:solidFill>
              </a:rPr>
              <a:pPr/>
              <a:t>1</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dirty="0"/>
              <a:t>There are many benefits to conducting Pre-shift meetings.  A few are: </a:t>
            </a:r>
          </a:p>
          <a:p>
            <a:pPr lvl="1" eaLnBrk="1" hangingPunct="1">
              <a:spcBef>
                <a:spcPct val="0"/>
              </a:spcBef>
              <a:buFontTx/>
              <a:buChar char="•"/>
            </a:pPr>
            <a:r>
              <a:rPr lang="en-US" altLang="en-US" dirty="0"/>
              <a:t> They promote consistencies as all employees hear the same information.</a:t>
            </a:r>
          </a:p>
          <a:p>
            <a:pPr lvl="1" eaLnBrk="1" hangingPunct="1">
              <a:buFontTx/>
              <a:buChar char="•"/>
            </a:pPr>
            <a:r>
              <a:rPr lang="en-US" altLang="en-US" dirty="0"/>
              <a:t>  It creates teamwork whereas your staff has a goal that may require them to work together to get the job done. </a:t>
            </a:r>
          </a:p>
          <a:p>
            <a:pPr lvl="1" eaLnBrk="1" hangingPunct="1">
              <a:buFontTx/>
              <a:buChar char="•"/>
            </a:pPr>
            <a:r>
              <a:rPr lang="en-US" altLang="en-US" dirty="0"/>
              <a:t>  It generates motivation for the employees to get the job done efficiently. Your employees should be stakeholders of the cafeteria operations and should be communicated as to changes to the operation and any updates to the programs. </a:t>
            </a:r>
          </a:p>
          <a:p>
            <a:pPr eaLnBrk="1" hangingPunct="1"/>
            <a:endParaRPr lang="en-US" altLang="en-US" dirty="0"/>
          </a:p>
          <a:p>
            <a:pPr eaLnBrk="1" hangingPunct="1">
              <a:spcBef>
                <a:spcPct val="0"/>
              </a:spcBef>
            </a:pPr>
            <a:r>
              <a:rPr lang="en-US" altLang="en-US" b="1" dirty="0"/>
              <a:t>INSTRUCTOR:  (If needed) </a:t>
            </a:r>
            <a:r>
              <a:rPr lang="en-US" altLang="en-US" dirty="0"/>
              <a:t>Define </a:t>
            </a:r>
            <a:r>
              <a:rPr lang="en-US" altLang="en-US" u="sng" dirty="0"/>
              <a:t>stakeholder</a:t>
            </a:r>
            <a:r>
              <a:rPr lang="en-US" altLang="en-US" dirty="0"/>
              <a:t> - a person or group with a direct interest, involvement, or investment in something, </a:t>
            </a:r>
            <a:endParaRPr lang="en-US" altLang="en-US" b="1"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70662" indent="-296408">
              <a:defRPr sz="1200">
                <a:solidFill>
                  <a:schemeClr val="tx1"/>
                </a:solidFill>
                <a:latin typeface="Calibri" pitchFamily="34" charset="0"/>
              </a:defRPr>
            </a:lvl2pPr>
            <a:lvl3pPr marL="1185634" indent="-237127">
              <a:defRPr sz="1200">
                <a:solidFill>
                  <a:schemeClr val="tx1"/>
                </a:solidFill>
                <a:latin typeface="Calibri" pitchFamily="34" charset="0"/>
              </a:defRPr>
            </a:lvl3pPr>
            <a:lvl4pPr marL="1659887" indent="-237127">
              <a:defRPr sz="1200">
                <a:solidFill>
                  <a:schemeClr val="tx1"/>
                </a:solidFill>
                <a:latin typeface="Calibri" pitchFamily="34" charset="0"/>
              </a:defRPr>
            </a:lvl4pPr>
            <a:lvl5pPr marL="2134141" indent="-237127">
              <a:defRPr sz="1200">
                <a:solidFill>
                  <a:schemeClr val="tx1"/>
                </a:solidFill>
                <a:latin typeface="Calibri" pitchFamily="34" charset="0"/>
              </a:defRPr>
            </a:lvl5pPr>
            <a:lvl6pPr marL="2608395" indent="-237127" eaLnBrk="0" fontAlgn="base" hangingPunct="0">
              <a:spcBef>
                <a:spcPct val="30000"/>
              </a:spcBef>
              <a:spcAft>
                <a:spcPct val="0"/>
              </a:spcAft>
              <a:defRPr sz="1200">
                <a:solidFill>
                  <a:schemeClr val="tx1"/>
                </a:solidFill>
                <a:latin typeface="Calibri" pitchFamily="34" charset="0"/>
              </a:defRPr>
            </a:lvl6pPr>
            <a:lvl7pPr marL="3082648" indent="-237127" eaLnBrk="0" fontAlgn="base" hangingPunct="0">
              <a:spcBef>
                <a:spcPct val="30000"/>
              </a:spcBef>
              <a:spcAft>
                <a:spcPct val="0"/>
              </a:spcAft>
              <a:defRPr sz="1200">
                <a:solidFill>
                  <a:schemeClr val="tx1"/>
                </a:solidFill>
                <a:latin typeface="Calibri" pitchFamily="34" charset="0"/>
              </a:defRPr>
            </a:lvl7pPr>
            <a:lvl8pPr marL="3556902" indent="-237127" eaLnBrk="0" fontAlgn="base" hangingPunct="0">
              <a:spcBef>
                <a:spcPct val="30000"/>
              </a:spcBef>
              <a:spcAft>
                <a:spcPct val="0"/>
              </a:spcAft>
              <a:defRPr sz="1200">
                <a:solidFill>
                  <a:schemeClr val="tx1"/>
                </a:solidFill>
                <a:latin typeface="Calibri" pitchFamily="34" charset="0"/>
              </a:defRPr>
            </a:lvl8pPr>
            <a:lvl9pPr marL="4031155" indent="-237127" eaLnBrk="0" fontAlgn="base" hangingPunct="0">
              <a:spcBef>
                <a:spcPct val="30000"/>
              </a:spcBef>
              <a:spcAft>
                <a:spcPct val="0"/>
              </a:spcAft>
              <a:defRPr sz="1200">
                <a:solidFill>
                  <a:schemeClr val="tx1"/>
                </a:solidFill>
                <a:latin typeface="Calibri" pitchFamily="34" charset="0"/>
              </a:defRPr>
            </a:lvl9pPr>
          </a:lstStyle>
          <a:p>
            <a:fld id="{D96F5050-BC5B-49BE-9043-00ADEFA991D4}" type="slidenum">
              <a:rPr lang="en-US" altLang="en-US" smtClean="0">
                <a:latin typeface="Arial" charset="0"/>
                <a:cs typeface="Arial" charset="0"/>
              </a:rPr>
              <a:pPr/>
              <a:t>2</a:t>
            </a:fld>
            <a:endParaRPr lang="en-US" altLang="en-US">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dirty="0"/>
              <a:t>There are four general areas in your pre-shift meetings that you should discuss during the course of the week; operations, forecasting, training and inspirations.  </a:t>
            </a:r>
          </a:p>
          <a:p>
            <a:pPr eaLnBrk="1" hangingPunct="1"/>
            <a:r>
              <a:rPr lang="en-US" altLang="en-US" dirty="0"/>
              <a:t>This is a great opportunity to discuss forecasting with any outliers for the day. You can discuss the day’s menu, what items need to be offered or taken to create a reimbursable meal, changes to the pricing if applicable, any item substitutions to the menu or take about the exciting new items on the menu.  Correspond to your staff of any special events that could affect your operations, such as field trips, holiday, parties, and student testing.  Also confer with them on how to precede their task for the day, thus creating teamwork for all. Training should be the primary focus of your pre-shift meetings. Use these minutes to reinforce training, review pertinent policies and procedures or reinforce safety measures. </a:t>
            </a:r>
          </a:p>
          <a:p>
            <a:pPr eaLnBrk="1" hangingPunct="1">
              <a:spcBef>
                <a:spcPct val="0"/>
              </a:spcBef>
            </a:pPr>
            <a:r>
              <a:rPr lang="en-US" altLang="en-US" dirty="0"/>
              <a:t>It is just as important to uplift your employees with some inspiration, especially when the week has been challenging.  Point out any positive actions that you and your staff have noticed. Keep your staff motivated and encourage them to stay positive. It is essential to end your meeting on a high note and share any positive happenings amongst the employees.</a:t>
            </a:r>
          </a:p>
          <a:p>
            <a:pPr eaLnBrk="1" hangingPunct="1">
              <a:spcBef>
                <a:spcPct val="0"/>
              </a:spcBef>
            </a:pPr>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70662" indent="-296408">
              <a:defRPr sz="1200">
                <a:solidFill>
                  <a:schemeClr val="tx1"/>
                </a:solidFill>
                <a:latin typeface="Calibri" pitchFamily="34" charset="0"/>
              </a:defRPr>
            </a:lvl2pPr>
            <a:lvl3pPr marL="1185634" indent="-237127">
              <a:defRPr sz="1200">
                <a:solidFill>
                  <a:schemeClr val="tx1"/>
                </a:solidFill>
                <a:latin typeface="Calibri" pitchFamily="34" charset="0"/>
              </a:defRPr>
            </a:lvl3pPr>
            <a:lvl4pPr marL="1659887" indent="-237127">
              <a:defRPr sz="1200">
                <a:solidFill>
                  <a:schemeClr val="tx1"/>
                </a:solidFill>
                <a:latin typeface="Calibri" pitchFamily="34" charset="0"/>
              </a:defRPr>
            </a:lvl4pPr>
            <a:lvl5pPr marL="2134141" indent="-237127">
              <a:defRPr sz="1200">
                <a:solidFill>
                  <a:schemeClr val="tx1"/>
                </a:solidFill>
                <a:latin typeface="Calibri" pitchFamily="34" charset="0"/>
              </a:defRPr>
            </a:lvl5pPr>
            <a:lvl6pPr marL="2608395" indent="-237127" eaLnBrk="0" fontAlgn="base" hangingPunct="0">
              <a:spcBef>
                <a:spcPct val="30000"/>
              </a:spcBef>
              <a:spcAft>
                <a:spcPct val="0"/>
              </a:spcAft>
              <a:defRPr sz="1200">
                <a:solidFill>
                  <a:schemeClr val="tx1"/>
                </a:solidFill>
                <a:latin typeface="Calibri" pitchFamily="34" charset="0"/>
              </a:defRPr>
            </a:lvl6pPr>
            <a:lvl7pPr marL="3082648" indent="-237127" eaLnBrk="0" fontAlgn="base" hangingPunct="0">
              <a:spcBef>
                <a:spcPct val="30000"/>
              </a:spcBef>
              <a:spcAft>
                <a:spcPct val="0"/>
              </a:spcAft>
              <a:defRPr sz="1200">
                <a:solidFill>
                  <a:schemeClr val="tx1"/>
                </a:solidFill>
                <a:latin typeface="Calibri" pitchFamily="34" charset="0"/>
              </a:defRPr>
            </a:lvl7pPr>
            <a:lvl8pPr marL="3556902" indent="-237127" eaLnBrk="0" fontAlgn="base" hangingPunct="0">
              <a:spcBef>
                <a:spcPct val="30000"/>
              </a:spcBef>
              <a:spcAft>
                <a:spcPct val="0"/>
              </a:spcAft>
              <a:defRPr sz="1200">
                <a:solidFill>
                  <a:schemeClr val="tx1"/>
                </a:solidFill>
                <a:latin typeface="Calibri" pitchFamily="34" charset="0"/>
              </a:defRPr>
            </a:lvl8pPr>
            <a:lvl9pPr marL="4031155" indent="-237127" eaLnBrk="0" fontAlgn="base" hangingPunct="0">
              <a:spcBef>
                <a:spcPct val="30000"/>
              </a:spcBef>
              <a:spcAft>
                <a:spcPct val="0"/>
              </a:spcAft>
              <a:defRPr sz="1200">
                <a:solidFill>
                  <a:schemeClr val="tx1"/>
                </a:solidFill>
                <a:latin typeface="Calibri" pitchFamily="34" charset="0"/>
              </a:defRPr>
            </a:lvl9pPr>
          </a:lstStyle>
          <a:p>
            <a:fld id="{C1D7128E-A096-441F-A6FB-D1482016FDA9}" type="slidenum">
              <a:rPr lang="en-US" altLang="en-US" smtClean="0">
                <a:latin typeface="Arial" charset="0"/>
                <a:cs typeface="Arial" charset="0"/>
              </a:rPr>
              <a:pPr/>
              <a:t>6</a:t>
            </a:fld>
            <a:endParaRPr lang="en-US" altLang="en-US">
              <a:latin typeface="Arial" charset="0"/>
              <a:cs typeface="Arial" charset="0"/>
            </a:endParaRPr>
          </a:p>
        </p:txBody>
      </p:sp>
    </p:spTree>
    <p:extLst>
      <p:ext uri="{BB962C8B-B14F-4D97-AF65-F5344CB8AC3E}">
        <p14:creationId xmlns:p14="http://schemas.microsoft.com/office/powerpoint/2010/main" val="4157160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dirty="0"/>
              <a:t>There are many benefits to conducting Pre-shift meetings.  A few are: </a:t>
            </a:r>
          </a:p>
          <a:p>
            <a:pPr lvl="1" eaLnBrk="1" hangingPunct="1">
              <a:spcBef>
                <a:spcPct val="0"/>
              </a:spcBef>
              <a:buFontTx/>
              <a:buChar char="•"/>
            </a:pPr>
            <a:r>
              <a:rPr lang="en-US" altLang="en-US" dirty="0"/>
              <a:t> They promote consistencies as all employees hear the same information.</a:t>
            </a:r>
          </a:p>
          <a:p>
            <a:pPr lvl="1" eaLnBrk="1" hangingPunct="1">
              <a:buFontTx/>
              <a:buChar char="•"/>
            </a:pPr>
            <a:r>
              <a:rPr lang="en-US" altLang="en-US" dirty="0"/>
              <a:t>  It creates teamwork whereas your staff has a goal that may require them to work together to get the job done. </a:t>
            </a:r>
          </a:p>
          <a:p>
            <a:pPr lvl="1" eaLnBrk="1" hangingPunct="1">
              <a:buFontTx/>
              <a:buChar char="•"/>
            </a:pPr>
            <a:r>
              <a:rPr lang="en-US" altLang="en-US" dirty="0"/>
              <a:t>  It generates motivation for the employees to get the job done efficiently. Your employees should be stakeholders of the cafeteria operations and should be communicated as to changes to the operation and any updates to the programs. </a:t>
            </a:r>
          </a:p>
          <a:p>
            <a:pPr eaLnBrk="1" hangingPunct="1"/>
            <a:endParaRPr lang="en-US" altLang="en-US" dirty="0"/>
          </a:p>
          <a:p>
            <a:pPr eaLnBrk="1" hangingPunct="1">
              <a:spcBef>
                <a:spcPct val="0"/>
              </a:spcBef>
            </a:pPr>
            <a:r>
              <a:rPr lang="en-US" altLang="en-US" b="1" dirty="0"/>
              <a:t>INSTRUCTOR:  (If needed) </a:t>
            </a:r>
            <a:r>
              <a:rPr lang="en-US" altLang="en-US" dirty="0"/>
              <a:t>Define </a:t>
            </a:r>
            <a:r>
              <a:rPr lang="en-US" altLang="en-US" u="sng" dirty="0"/>
              <a:t>stakeholder</a:t>
            </a:r>
            <a:r>
              <a:rPr lang="en-US" altLang="en-US" dirty="0"/>
              <a:t> - a person or group with a direct interest, involvement, or investment in something, </a:t>
            </a:r>
            <a:endParaRPr lang="en-US" altLang="en-US" b="1"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70662" indent="-296408">
              <a:defRPr sz="1200">
                <a:solidFill>
                  <a:schemeClr val="tx1"/>
                </a:solidFill>
                <a:latin typeface="Calibri" pitchFamily="34" charset="0"/>
              </a:defRPr>
            </a:lvl2pPr>
            <a:lvl3pPr marL="1185634" indent="-237127">
              <a:defRPr sz="1200">
                <a:solidFill>
                  <a:schemeClr val="tx1"/>
                </a:solidFill>
                <a:latin typeface="Calibri" pitchFamily="34" charset="0"/>
              </a:defRPr>
            </a:lvl3pPr>
            <a:lvl4pPr marL="1659887" indent="-237127">
              <a:defRPr sz="1200">
                <a:solidFill>
                  <a:schemeClr val="tx1"/>
                </a:solidFill>
                <a:latin typeface="Calibri" pitchFamily="34" charset="0"/>
              </a:defRPr>
            </a:lvl4pPr>
            <a:lvl5pPr marL="2134141" indent="-237127">
              <a:defRPr sz="1200">
                <a:solidFill>
                  <a:schemeClr val="tx1"/>
                </a:solidFill>
                <a:latin typeface="Calibri" pitchFamily="34" charset="0"/>
              </a:defRPr>
            </a:lvl5pPr>
            <a:lvl6pPr marL="2608395" indent="-237127" eaLnBrk="0" fontAlgn="base" hangingPunct="0">
              <a:spcBef>
                <a:spcPct val="30000"/>
              </a:spcBef>
              <a:spcAft>
                <a:spcPct val="0"/>
              </a:spcAft>
              <a:defRPr sz="1200">
                <a:solidFill>
                  <a:schemeClr val="tx1"/>
                </a:solidFill>
                <a:latin typeface="Calibri" pitchFamily="34" charset="0"/>
              </a:defRPr>
            </a:lvl6pPr>
            <a:lvl7pPr marL="3082648" indent="-237127" eaLnBrk="0" fontAlgn="base" hangingPunct="0">
              <a:spcBef>
                <a:spcPct val="30000"/>
              </a:spcBef>
              <a:spcAft>
                <a:spcPct val="0"/>
              </a:spcAft>
              <a:defRPr sz="1200">
                <a:solidFill>
                  <a:schemeClr val="tx1"/>
                </a:solidFill>
                <a:latin typeface="Calibri" pitchFamily="34" charset="0"/>
              </a:defRPr>
            </a:lvl7pPr>
            <a:lvl8pPr marL="3556902" indent="-237127" eaLnBrk="0" fontAlgn="base" hangingPunct="0">
              <a:spcBef>
                <a:spcPct val="30000"/>
              </a:spcBef>
              <a:spcAft>
                <a:spcPct val="0"/>
              </a:spcAft>
              <a:defRPr sz="1200">
                <a:solidFill>
                  <a:schemeClr val="tx1"/>
                </a:solidFill>
                <a:latin typeface="Calibri" pitchFamily="34" charset="0"/>
              </a:defRPr>
            </a:lvl8pPr>
            <a:lvl9pPr marL="4031155" indent="-237127" eaLnBrk="0" fontAlgn="base" hangingPunct="0">
              <a:spcBef>
                <a:spcPct val="30000"/>
              </a:spcBef>
              <a:spcAft>
                <a:spcPct val="0"/>
              </a:spcAft>
              <a:defRPr sz="1200">
                <a:solidFill>
                  <a:schemeClr val="tx1"/>
                </a:solidFill>
                <a:latin typeface="Calibri" pitchFamily="34" charset="0"/>
              </a:defRPr>
            </a:lvl9pPr>
          </a:lstStyle>
          <a:p>
            <a:pPr defTabSz="474254">
              <a:defRPr/>
            </a:pPr>
            <a:fld id="{D96F5050-BC5B-49BE-9043-00ADEFA991D4}" type="slidenum">
              <a:rPr lang="en-US" altLang="en-US">
                <a:solidFill>
                  <a:prstClr val="black"/>
                </a:solidFill>
                <a:latin typeface="Arial" charset="0"/>
                <a:cs typeface="Arial" charset="0"/>
              </a:rPr>
              <a:pPr defTabSz="474254">
                <a:defRPr/>
              </a:pPr>
              <a:t>7</a:t>
            </a:fld>
            <a:endParaRPr lang="en-US" altLang="en-US">
              <a:solidFill>
                <a:prstClr val="black"/>
              </a:solidFill>
              <a:latin typeface="Arial" charset="0"/>
              <a:cs typeface="Arial" charset="0"/>
            </a:endParaRPr>
          </a:p>
        </p:txBody>
      </p:sp>
    </p:spTree>
    <p:extLst>
      <p:ext uri="{BB962C8B-B14F-4D97-AF65-F5344CB8AC3E}">
        <p14:creationId xmlns:p14="http://schemas.microsoft.com/office/powerpoint/2010/main" val="3186857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dirty="0"/>
              <a:t>There are many benefits to conducting Pre-shift meetings.  A few are: </a:t>
            </a:r>
          </a:p>
          <a:p>
            <a:pPr lvl="1" eaLnBrk="1" hangingPunct="1">
              <a:spcBef>
                <a:spcPct val="0"/>
              </a:spcBef>
              <a:buFontTx/>
              <a:buChar char="•"/>
            </a:pPr>
            <a:r>
              <a:rPr lang="en-US" altLang="en-US" dirty="0"/>
              <a:t> They promote consistencies as all employees hear the same information.</a:t>
            </a:r>
          </a:p>
          <a:p>
            <a:pPr lvl="1" eaLnBrk="1" hangingPunct="1">
              <a:buFontTx/>
              <a:buChar char="•"/>
            </a:pPr>
            <a:r>
              <a:rPr lang="en-US" altLang="en-US" dirty="0"/>
              <a:t>  It creates teamwork whereas your staff has a goal that may require them to work together to get the job done. </a:t>
            </a:r>
          </a:p>
          <a:p>
            <a:pPr lvl="1" eaLnBrk="1" hangingPunct="1">
              <a:buFontTx/>
              <a:buChar char="•"/>
            </a:pPr>
            <a:r>
              <a:rPr lang="en-US" altLang="en-US" dirty="0"/>
              <a:t>  It generates motivation for the employees to get the job done efficiently. Your employees should be stakeholders of the cafeteria operations and should be communicated as to changes to the operation and any updates to the programs. </a:t>
            </a:r>
          </a:p>
          <a:p>
            <a:pPr eaLnBrk="1" hangingPunct="1"/>
            <a:endParaRPr lang="en-US" altLang="en-US" dirty="0"/>
          </a:p>
          <a:p>
            <a:pPr eaLnBrk="1" hangingPunct="1">
              <a:spcBef>
                <a:spcPct val="0"/>
              </a:spcBef>
            </a:pPr>
            <a:r>
              <a:rPr lang="en-US" altLang="en-US" b="1" dirty="0"/>
              <a:t>INSTRUCTOR:  (If needed) </a:t>
            </a:r>
            <a:r>
              <a:rPr lang="en-US" altLang="en-US" dirty="0"/>
              <a:t>Define </a:t>
            </a:r>
            <a:r>
              <a:rPr lang="en-US" altLang="en-US" u="sng" dirty="0"/>
              <a:t>stakeholder</a:t>
            </a:r>
            <a:r>
              <a:rPr lang="en-US" altLang="en-US" dirty="0"/>
              <a:t> - a person or group with a direct interest, involvement, or investment in something, </a:t>
            </a:r>
            <a:endParaRPr lang="en-US" altLang="en-US" b="1"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70662" indent="-296408">
              <a:defRPr sz="1200">
                <a:solidFill>
                  <a:schemeClr val="tx1"/>
                </a:solidFill>
                <a:latin typeface="Calibri" pitchFamily="34" charset="0"/>
              </a:defRPr>
            </a:lvl2pPr>
            <a:lvl3pPr marL="1185634" indent="-237127">
              <a:defRPr sz="1200">
                <a:solidFill>
                  <a:schemeClr val="tx1"/>
                </a:solidFill>
                <a:latin typeface="Calibri" pitchFamily="34" charset="0"/>
              </a:defRPr>
            </a:lvl3pPr>
            <a:lvl4pPr marL="1659887" indent="-237127">
              <a:defRPr sz="1200">
                <a:solidFill>
                  <a:schemeClr val="tx1"/>
                </a:solidFill>
                <a:latin typeface="Calibri" pitchFamily="34" charset="0"/>
              </a:defRPr>
            </a:lvl4pPr>
            <a:lvl5pPr marL="2134141" indent="-237127">
              <a:defRPr sz="1200">
                <a:solidFill>
                  <a:schemeClr val="tx1"/>
                </a:solidFill>
                <a:latin typeface="Calibri" pitchFamily="34" charset="0"/>
              </a:defRPr>
            </a:lvl5pPr>
            <a:lvl6pPr marL="2608395" indent="-237127" eaLnBrk="0" fontAlgn="base" hangingPunct="0">
              <a:spcBef>
                <a:spcPct val="30000"/>
              </a:spcBef>
              <a:spcAft>
                <a:spcPct val="0"/>
              </a:spcAft>
              <a:defRPr sz="1200">
                <a:solidFill>
                  <a:schemeClr val="tx1"/>
                </a:solidFill>
                <a:latin typeface="Calibri" pitchFamily="34" charset="0"/>
              </a:defRPr>
            </a:lvl6pPr>
            <a:lvl7pPr marL="3082648" indent="-237127" eaLnBrk="0" fontAlgn="base" hangingPunct="0">
              <a:spcBef>
                <a:spcPct val="30000"/>
              </a:spcBef>
              <a:spcAft>
                <a:spcPct val="0"/>
              </a:spcAft>
              <a:defRPr sz="1200">
                <a:solidFill>
                  <a:schemeClr val="tx1"/>
                </a:solidFill>
                <a:latin typeface="Calibri" pitchFamily="34" charset="0"/>
              </a:defRPr>
            </a:lvl7pPr>
            <a:lvl8pPr marL="3556902" indent="-237127" eaLnBrk="0" fontAlgn="base" hangingPunct="0">
              <a:spcBef>
                <a:spcPct val="30000"/>
              </a:spcBef>
              <a:spcAft>
                <a:spcPct val="0"/>
              </a:spcAft>
              <a:defRPr sz="1200">
                <a:solidFill>
                  <a:schemeClr val="tx1"/>
                </a:solidFill>
                <a:latin typeface="Calibri" pitchFamily="34" charset="0"/>
              </a:defRPr>
            </a:lvl8pPr>
            <a:lvl9pPr marL="4031155" indent="-237127" eaLnBrk="0" fontAlgn="base" hangingPunct="0">
              <a:spcBef>
                <a:spcPct val="30000"/>
              </a:spcBef>
              <a:spcAft>
                <a:spcPct val="0"/>
              </a:spcAft>
              <a:defRPr sz="1200">
                <a:solidFill>
                  <a:schemeClr val="tx1"/>
                </a:solidFill>
                <a:latin typeface="Calibri" pitchFamily="34" charset="0"/>
              </a:defRPr>
            </a:lvl9pPr>
          </a:lstStyle>
          <a:p>
            <a:pPr defTabSz="474254">
              <a:defRPr/>
            </a:pPr>
            <a:fld id="{D96F5050-BC5B-49BE-9043-00ADEFA991D4}" type="slidenum">
              <a:rPr lang="en-US" altLang="en-US">
                <a:solidFill>
                  <a:prstClr val="black"/>
                </a:solidFill>
                <a:latin typeface="Arial" charset="0"/>
                <a:cs typeface="Arial" charset="0"/>
              </a:rPr>
              <a:pPr defTabSz="474254">
                <a:defRPr/>
              </a:pPr>
              <a:t>10</a:t>
            </a:fld>
            <a:endParaRPr lang="en-US" altLang="en-US">
              <a:solidFill>
                <a:prstClr val="black"/>
              </a:solidFill>
              <a:latin typeface="Arial" charset="0"/>
              <a:cs typeface="Arial" charset="0"/>
            </a:endParaRPr>
          </a:p>
        </p:txBody>
      </p:sp>
    </p:spTree>
    <p:extLst>
      <p:ext uri="{BB962C8B-B14F-4D97-AF65-F5344CB8AC3E}">
        <p14:creationId xmlns:p14="http://schemas.microsoft.com/office/powerpoint/2010/main" val="4821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dirty="0"/>
              <a:t>There are four general areas in your pre-shift meetings that you should discuss during the course of the week; operations, forecasting, training and inspirations.  </a:t>
            </a:r>
          </a:p>
          <a:p>
            <a:pPr eaLnBrk="1" hangingPunct="1"/>
            <a:r>
              <a:rPr lang="en-US" altLang="en-US" dirty="0"/>
              <a:t>This is a great opportunity to discuss forecasting with any outliers for the day. You can discuss the day’s menu, what items need to be offered or taken to create a reimbursable meal, changes to the pricing if applicable, any item substitutions to the menu or take about the exciting new items on the menu.  Correspond to your staff of any special events that could affect your operations, such as field trips, holiday, parties, and student testing.  Also confer with them on how to precede their task for the day, thus creating teamwork for all. Training should be the primary focus of your pre-shift meetings. Use these minutes to reinforce training, review pertinent policies and procedures or reinforce safety measures. </a:t>
            </a:r>
          </a:p>
          <a:p>
            <a:pPr eaLnBrk="1" hangingPunct="1">
              <a:spcBef>
                <a:spcPct val="0"/>
              </a:spcBef>
            </a:pPr>
            <a:r>
              <a:rPr lang="en-US" altLang="en-US" dirty="0"/>
              <a:t>It is just as important to uplift your employees with some inspiration, especially when the week has been challenging.  Point out any positive actions that you and your staff have noticed. Keep your staff motivated and encourage them to stay positive. It is essential to end your meeting on a high note and share any positive happenings amongst the employees.</a:t>
            </a:r>
          </a:p>
          <a:p>
            <a:pPr eaLnBrk="1" hangingPunct="1">
              <a:spcBef>
                <a:spcPct val="0"/>
              </a:spcBef>
            </a:pPr>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70662" indent="-296408">
              <a:defRPr sz="1200">
                <a:solidFill>
                  <a:schemeClr val="tx1"/>
                </a:solidFill>
                <a:latin typeface="Calibri" pitchFamily="34" charset="0"/>
              </a:defRPr>
            </a:lvl2pPr>
            <a:lvl3pPr marL="1185634" indent="-237127">
              <a:defRPr sz="1200">
                <a:solidFill>
                  <a:schemeClr val="tx1"/>
                </a:solidFill>
                <a:latin typeface="Calibri" pitchFamily="34" charset="0"/>
              </a:defRPr>
            </a:lvl3pPr>
            <a:lvl4pPr marL="1659887" indent="-237127">
              <a:defRPr sz="1200">
                <a:solidFill>
                  <a:schemeClr val="tx1"/>
                </a:solidFill>
                <a:latin typeface="Calibri" pitchFamily="34" charset="0"/>
              </a:defRPr>
            </a:lvl4pPr>
            <a:lvl5pPr marL="2134141" indent="-237127">
              <a:defRPr sz="1200">
                <a:solidFill>
                  <a:schemeClr val="tx1"/>
                </a:solidFill>
                <a:latin typeface="Calibri" pitchFamily="34" charset="0"/>
              </a:defRPr>
            </a:lvl5pPr>
            <a:lvl6pPr marL="2608395" indent="-237127" eaLnBrk="0" fontAlgn="base" hangingPunct="0">
              <a:spcBef>
                <a:spcPct val="30000"/>
              </a:spcBef>
              <a:spcAft>
                <a:spcPct val="0"/>
              </a:spcAft>
              <a:defRPr sz="1200">
                <a:solidFill>
                  <a:schemeClr val="tx1"/>
                </a:solidFill>
                <a:latin typeface="Calibri" pitchFamily="34" charset="0"/>
              </a:defRPr>
            </a:lvl6pPr>
            <a:lvl7pPr marL="3082648" indent="-237127" eaLnBrk="0" fontAlgn="base" hangingPunct="0">
              <a:spcBef>
                <a:spcPct val="30000"/>
              </a:spcBef>
              <a:spcAft>
                <a:spcPct val="0"/>
              </a:spcAft>
              <a:defRPr sz="1200">
                <a:solidFill>
                  <a:schemeClr val="tx1"/>
                </a:solidFill>
                <a:latin typeface="Calibri" pitchFamily="34" charset="0"/>
              </a:defRPr>
            </a:lvl7pPr>
            <a:lvl8pPr marL="3556902" indent="-237127" eaLnBrk="0" fontAlgn="base" hangingPunct="0">
              <a:spcBef>
                <a:spcPct val="30000"/>
              </a:spcBef>
              <a:spcAft>
                <a:spcPct val="0"/>
              </a:spcAft>
              <a:defRPr sz="1200">
                <a:solidFill>
                  <a:schemeClr val="tx1"/>
                </a:solidFill>
                <a:latin typeface="Calibri" pitchFamily="34" charset="0"/>
              </a:defRPr>
            </a:lvl8pPr>
            <a:lvl9pPr marL="4031155" indent="-237127" eaLnBrk="0" fontAlgn="base" hangingPunct="0">
              <a:spcBef>
                <a:spcPct val="30000"/>
              </a:spcBef>
              <a:spcAft>
                <a:spcPct val="0"/>
              </a:spcAft>
              <a:defRPr sz="1200">
                <a:solidFill>
                  <a:schemeClr val="tx1"/>
                </a:solidFill>
                <a:latin typeface="Calibri" pitchFamily="34" charset="0"/>
              </a:defRPr>
            </a:lvl9pPr>
          </a:lstStyle>
          <a:p>
            <a:fld id="{C1D7128E-A096-441F-A6FB-D1482016FDA9}" type="slidenum">
              <a:rPr lang="en-US" altLang="en-US" smtClean="0">
                <a:latin typeface="Arial" charset="0"/>
                <a:cs typeface="Arial" charset="0"/>
              </a:rPr>
              <a:pPr/>
              <a:t>11</a:t>
            </a:fld>
            <a:endParaRPr lang="en-US" altLang="en-US">
              <a:latin typeface="Arial" charset="0"/>
              <a:cs typeface="Arial" charset="0"/>
            </a:endParaRPr>
          </a:p>
        </p:txBody>
      </p:sp>
    </p:spTree>
    <p:extLst>
      <p:ext uri="{BB962C8B-B14F-4D97-AF65-F5344CB8AC3E}">
        <p14:creationId xmlns:p14="http://schemas.microsoft.com/office/powerpoint/2010/main" val="345986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dirty="0"/>
              <a:t>There are four general areas in your pre-shift meetings that you should discuss during the course of the week; operations, forecasting, training and inspirations.  </a:t>
            </a:r>
          </a:p>
          <a:p>
            <a:pPr eaLnBrk="1" hangingPunct="1"/>
            <a:r>
              <a:rPr lang="en-US" altLang="en-US" dirty="0"/>
              <a:t>This is a great opportunity to discuss forecasting with any outliers for the day. You can discuss the day’s menu, what items need to be offered or taken to create a reimbursable meal, changes to the pricing if applicable, any item substitutions to the menu or take about the exciting new items on the menu.  Correspond to your staff of any special events that could affect your operations, such as field trips, holiday, parties, and student testing.  Also confer with them on how to precede their task for the day, thus creating teamwork for all. Training should be the primary focus of your pre-shift meetings. Use these minutes to reinforce training, review pertinent policies and procedures or reinforce safety measures. </a:t>
            </a:r>
          </a:p>
          <a:p>
            <a:pPr eaLnBrk="1" hangingPunct="1">
              <a:spcBef>
                <a:spcPct val="0"/>
              </a:spcBef>
            </a:pPr>
            <a:r>
              <a:rPr lang="en-US" altLang="en-US" dirty="0"/>
              <a:t>It is just as important to uplift your employees with some inspiration, especially when the week has been challenging.  Point out any positive actions that you and your staff have noticed. Keep your staff motivated and encourage them to stay positive. It is essential to end your meeting on a high note and share any positive happenings amongst the employees.</a:t>
            </a:r>
          </a:p>
          <a:p>
            <a:pPr eaLnBrk="1" hangingPunct="1">
              <a:spcBef>
                <a:spcPct val="0"/>
              </a:spcBef>
            </a:pPr>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70662" indent="-296408">
              <a:defRPr sz="1200">
                <a:solidFill>
                  <a:schemeClr val="tx1"/>
                </a:solidFill>
                <a:latin typeface="Calibri" pitchFamily="34" charset="0"/>
              </a:defRPr>
            </a:lvl2pPr>
            <a:lvl3pPr marL="1185634" indent="-237127">
              <a:defRPr sz="1200">
                <a:solidFill>
                  <a:schemeClr val="tx1"/>
                </a:solidFill>
                <a:latin typeface="Calibri" pitchFamily="34" charset="0"/>
              </a:defRPr>
            </a:lvl3pPr>
            <a:lvl4pPr marL="1659887" indent="-237127">
              <a:defRPr sz="1200">
                <a:solidFill>
                  <a:schemeClr val="tx1"/>
                </a:solidFill>
                <a:latin typeface="Calibri" pitchFamily="34" charset="0"/>
              </a:defRPr>
            </a:lvl4pPr>
            <a:lvl5pPr marL="2134141" indent="-237127">
              <a:defRPr sz="1200">
                <a:solidFill>
                  <a:schemeClr val="tx1"/>
                </a:solidFill>
                <a:latin typeface="Calibri" pitchFamily="34" charset="0"/>
              </a:defRPr>
            </a:lvl5pPr>
            <a:lvl6pPr marL="2608395" indent="-237127" eaLnBrk="0" fontAlgn="base" hangingPunct="0">
              <a:spcBef>
                <a:spcPct val="30000"/>
              </a:spcBef>
              <a:spcAft>
                <a:spcPct val="0"/>
              </a:spcAft>
              <a:defRPr sz="1200">
                <a:solidFill>
                  <a:schemeClr val="tx1"/>
                </a:solidFill>
                <a:latin typeface="Calibri" pitchFamily="34" charset="0"/>
              </a:defRPr>
            </a:lvl6pPr>
            <a:lvl7pPr marL="3082648" indent="-237127" eaLnBrk="0" fontAlgn="base" hangingPunct="0">
              <a:spcBef>
                <a:spcPct val="30000"/>
              </a:spcBef>
              <a:spcAft>
                <a:spcPct val="0"/>
              </a:spcAft>
              <a:defRPr sz="1200">
                <a:solidFill>
                  <a:schemeClr val="tx1"/>
                </a:solidFill>
                <a:latin typeface="Calibri" pitchFamily="34" charset="0"/>
              </a:defRPr>
            </a:lvl7pPr>
            <a:lvl8pPr marL="3556902" indent="-237127" eaLnBrk="0" fontAlgn="base" hangingPunct="0">
              <a:spcBef>
                <a:spcPct val="30000"/>
              </a:spcBef>
              <a:spcAft>
                <a:spcPct val="0"/>
              </a:spcAft>
              <a:defRPr sz="1200">
                <a:solidFill>
                  <a:schemeClr val="tx1"/>
                </a:solidFill>
                <a:latin typeface="Calibri" pitchFamily="34" charset="0"/>
              </a:defRPr>
            </a:lvl8pPr>
            <a:lvl9pPr marL="4031155" indent="-237127" eaLnBrk="0" fontAlgn="base" hangingPunct="0">
              <a:spcBef>
                <a:spcPct val="30000"/>
              </a:spcBef>
              <a:spcAft>
                <a:spcPct val="0"/>
              </a:spcAft>
              <a:defRPr sz="1200">
                <a:solidFill>
                  <a:schemeClr val="tx1"/>
                </a:solidFill>
                <a:latin typeface="Calibri" pitchFamily="34" charset="0"/>
              </a:defRPr>
            </a:lvl9pPr>
          </a:lstStyle>
          <a:p>
            <a:fld id="{C1D7128E-A096-441F-A6FB-D1482016FDA9}" type="slidenum">
              <a:rPr lang="en-US" altLang="en-US" smtClean="0">
                <a:latin typeface="Arial" charset="0"/>
                <a:cs typeface="Arial" charset="0"/>
              </a:rPr>
              <a:pPr/>
              <a:t>12</a:t>
            </a:fld>
            <a:endParaRPr lang="en-US" altLang="en-US">
              <a:latin typeface="Arial" charset="0"/>
              <a:cs typeface="Arial" charset="0"/>
            </a:endParaRPr>
          </a:p>
        </p:txBody>
      </p:sp>
    </p:spTree>
    <p:extLst>
      <p:ext uri="{BB962C8B-B14F-4D97-AF65-F5344CB8AC3E}">
        <p14:creationId xmlns:p14="http://schemas.microsoft.com/office/powerpoint/2010/main" val="201396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b="0" dirty="0"/>
              <a:t>Thank you for reviewing the training.  Know that your staff will appreciate the time you take to communicate with your staff during the daily pre-shift meetings.  Over time your staff will be more knowledgably about our meal programs and the overall operation.  Knowledge is empowering.   </a:t>
            </a:r>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70662" indent="-296408" eaLnBrk="0" hangingPunct="0">
              <a:spcBef>
                <a:spcPct val="30000"/>
              </a:spcBef>
              <a:defRPr sz="1200">
                <a:solidFill>
                  <a:schemeClr val="tx1"/>
                </a:solidFill>
                <a:latin typeface="Calibri" pitchFamily="34" charset="0"/>
              </a:defRPr>
            </a:lvl2pPr>
            <a:lvl3pPr marL="1185634" indent="-237127" eaLnBrk="0" hangingPunct="0">
              <a:spcBef>
                <a:spcPct val="30000"/>
              </a:spcBef>
              <a:defRPr sz="1200">
                <a:solidFill>
                  <a:schemeClr val="tx1"/>
                </a:solidFill>
                <a:latin typeface="Calibri" pitchFamily="34" charset="0"/>
              </a:defRPr>
            </a:lvl3pPr>
            <a:lvl4pPr marL="1659887" indent="-237127" eaLnBrk="0" hangingPunct="0">
              <a:spcBef>
                <a:spcPct val="30000"/>
              </a:spcBef>
              <a:defRPr sz="1200">
                <a:solidFill>
                  <a:schemeClr val="tx1"/>
                </a:solidFill>
                <a:latin typeface="Calibri" pitchFamily="34" charset="0"/>
              </a:defRPr>
            </a:lvl4pPr>
            <a:lvl5pPr marL="2134141" indent="-237127" eaLnBrk="0" hangingPunct="0">
              <a:spcBef>
                <a:spcPct val="30000"/>
              </a:spcBef>
              <a:defRPr sz="1200">
                <a:solidFill>
                  <a:schemeClr val="tx1"/>
                </a:solidFill>
                <a:latin typeface="Calibri" pitchFamily="34" charset="0"/>
              </a:defRPr>
            </a:lvl5pPr>
            <a:lvl6pPr marL="2608395" indent="-237127" eaLnBrk="0" fontAlgn="base" hangingPunct="0">
              <a:spcBef>
                <a:spcPct val="30000"/>
              </a:spcBef>
              <a:spcAft>
                <a:spcPct val="0"/>
              </a:spcAft>
              <a:defRPr sz="1200">
                <a:solidFill>
                  <a:schemeClr val="tx1"/>
                </a:solidFill>
                <a:latin typeface="Calibri" pitchFamily="34" charset="0"/>
              </a:defRPr>
            </a:lvl6pPr>
            <a:lvl7pPr marL="3082648" indent="-237127" eaLnBrk="0" fontAlgn="base" hangingPunct="0">
              <a:spcBef>
                <a:spcPct val="30000"/>
              </a:spcBef>
              <a:spcAft>
                <a:spcPct val="0"/>
              </a:spcAft>
              <a:defRPr sz="1200">
                <a:solidFill>
                  <a:schemeClr val="tx1"/>
                </a:solidFill>
                <a:latin typeface="Calibri" pitchFamily="34" charset="0"/>
              </a:defRPr>
            </a:lvl7pPr>
            <a:lvl8pPr marL="3556902" indent="-237127" eaLnBrk="0" fontAlgn="base" hangingPunct="0">
              <a:spcBef>
                <a:spcPct val="30000"/>
              </a:spcBef>
              <a:spcAft>
                <a:spcPct val="0"/>
              </a:spcAft>
              <a:defRPr sz="1200">
                <a:solidFill>
                  <a:schemeClr val="tx1"/>
                </a:solidFill>
                <a:latin typeface="Calibri" pitchFamily="34" charset="0"/>
              </a:defRPr>
            </a:lvl8pPr>
            <a:lvl9pPr marL="4031155" indent="-237127" eaLnBrk="0" fontAlgn="base" hangingPunct="0">
              <a:spcBef>
                <a:spcPct val="30000"/>
              </a:spcBef>
              <a:spcAft>
                <a:spcPct val="0"/>
              </a:spcAft>
              <a:defRPr sz="1200">
                <a:solidFill>
                  <a:schemeClr val="tx1"/>
                </a:solidFill>
                <a:latin typeface="Calibri" pitchFamily="34" charset="0"/>
              </a:defRPr>
            </a:lvl9pPr>
          </a:lstStyle>
          <a:p>
            <a:pPr>
              <a:spcBef>
                <a:spcPct val="0"/>
              </a:spcBef>
            </a:pPr>
            <a:fld id="{727B7342-94EC-4140-9517-B7E34F81C23D}" type="slidenum">
              <a:rPr lang="en-US" altLang="en-US">
                <a:solidFill>
                  <a:prstClr val="black"/>
                </a:solidFill>
                <a:latin typeface="Comic Sans MS" pitchFamily="66" charset="0"/>
              </a:rPr>
              <a:pPr>
                <a:spcBef>
                  <a:spcPct val="0"/>
                </a:spcBef>
              </a:pPr>
              <a:t>13</a:t>
            </a:fld>
            <a:endParaRPr lang="en-US" altLang="en-US">
              <a:solidFill>
                <a:prstClr val="black"/>
              </a:solidFill>
              <a:latin typeface="Comic Sans MS" pitchFamily="6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841773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782407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802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7234052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21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2762D3-DF72-D540-898C-C4A40E3E62D9}"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44332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2762D3-DF72-D540-898C-C4A40E3E62D9}" type="datetimeFigureOut">
              <a:rPr lang="en-US" smtClean="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80229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2762D3-DF72-D540-898C-C4A40E3E62D9}" type="datetimeFigureOut">
              <a:rPr lang="en-US" smtClean="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24894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32762D3-DF72-D540-898C-C4A40E3E62D9}" type="datetimeFigureOut">
              <a:rPr lang="en-US" smtClean="0"/>
              <a:t>8/29/2024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4090677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32762D3-DF72-D540-898C-C4A40E3E62D9}" type="datetimeFigureOut">
              <a:rPr lang="en-US" smtClean="0"/>
              <a:t>8/29/2024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495340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64117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sz="2800">
                <a:solidFill>
                  <a:srgbClr val="000000"/>
                </a:solidFill>
              </a:defRPr>
            </a:lvl1pPr>
            <a:lvl2pPr marL="914400" indent="-457200">
              <a:buFont typeface="Wingdings" panose="05000000000000000000" pitchFamily="2" charset="2"/>
              <a:buChar char="Ø"/>
              <a:defRPr sz="2600">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22862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75934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430521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5661314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spTree>
    <p:extLst>
      <p:ext uri="{BB962C8B-B14F-4D97-AF65-F5344CB8AC3E}">
        <p14:creationId xmlns:p14="http://schemas.microsoft.com/office/powerpoint/2010/main" val="152088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55880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71838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643799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410500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93381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65569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3353968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32762D3-DF72-D540-898C-C4A40E3E62D9}" type="datetimeFigureOut">
              <a:rPr lang="en-US" smtClean="0"/>
              <a:t>8/29/2024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59AE1649-C190-1E44-AAD5-C129AA553731}"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82244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2438400" y="6428232"/>
            <a:ext cx="6705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dirty="0">
                <a:solidFill>
                  <a:srgbClr val="000000"/>
                </a:solidFill>
                <a:latin typeface="Calibri" pitchFamily="34" charset="0"/>
              </a:rPr>
              <a:t>												</a:t>
            </a:r>
            <a:endParaRPr lang="en-US" altLang="en-US" sz="1200" dirty="0">
              <a:solidFill>
                <a:srgbClr val="000000"/>
              </a:solidFill>
              <a:latin typeface="Calibri" pitchFamily="34" charset="0"/>
            </a:endParaRPr>
          </a:p>
        </p:txBody>
      </p:sp>
      <p:sp>
        <p:nvSpPr>
          <p:cNvPr id="3" name="Title 2"/>
          <p:cNvSpPr>
            <a:spLocks noGrp="1"/>
          </p:cNvSpPr>
          <p:nvPr>
            <p:ph type="title"/>
          </p:nvPr>
        </p:nvSpPr>
        <p:spPr>
          <a:xfrm>
            <a:off x="246400" y="1987893"/>
            <a:ext cx="8556223" cy="3418663"/>
          </a:xfrm>
        </p:spPr>
        <p:txBody>
          <a:bodyPr>
            <a:normAutofit/>
          </a:bodyPr>
          <a:lstStyle/>
          <a:p>
            <a:pPr defTabSz="914400" fontAlgn="base">
              <a:spcAft>
                <a:spcPct val="0"/>
              </a:spcAft>
              <a:defRPr/>
            </a:pPr>
            <a:r>
              <a:rPr lang="en-US" sz="4800" dirty="0"/>
              <a:t>Team Communications</a:t>
            </a:r>
            <a:br>
              <a:rPr lang="en-US" sz="4800" dirty="0"/>
            </a:br>
            <a:br>
              <a:rPr lang="en-US" sz="1800" dirty="0"/>
            </a:br>
            <a:r>
              <a:rPr lang="en-US" dirty="0"/>
              <a:t>Taking Charge of your day through PRe-Shift Meetings</a:t>
            </a:r>
            <a:br>
              <a:rPr lang="en-US" dirty="0"/>
            </a:br>
            <a:endParaRPr lang="en-US" dirty="0"/>
          </a:p>
        </p:txBody>
      </p:sp>
      <p:pic>
        <p:nvPicPr>
          <p:cNvPr id="1026" name="Picture 2" descr="Food Services / About Us">
            <a:extLst>
              <a:ext uri="{FF2B5EF4-FFF2-40B4-BE49-F238E27FC236}">
                <a16:creationId xmlns:a16="http://schemas.microsoft.com/office/drawing/2014/main" id="{92ECE500-CBF4-FF31-3848-34444AEBC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719900"/>
            <a:ext cx="4762500"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21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reShift Meeting v2">
            <a:hlinkClick r:id="" action="ppaction://media"/>
          </p:cNvPr>
          <p:cNvPicPr>
            <a:picLocks noChangeAspect="1"/>
          </p:cNvPicPr>
          <p:nvPr>
            <a:videoFile r:link="rId1"/>
            <p:extLst>
              <p:ext uri="{DAA4B4D4-6D71-4841-9C94-3DE7FCFB9230}">
                <p14:media xmlns:p14="http://schemas.microsoft.com/office/powerpoint/2010/main" r:embed="rId2">
                  <p14:trim st="3036" end="167186.3333"/>
                </p14:media>
              </p:ext>
            </p:extLst>
          </p:nvPr>
        </p:nvPicPr>
        <p:blipFill>
          <a:blip r:embed="rId5"/>
          <a:stretch>
            <a:fillRect/>
          </a:stretch>
        </p:blipFill>
        <p:spPr>
          <a:xfrm>
            <a:off x="1" y="594277"/>
            <a:ext cx="9144736" cy="5143914"/>
          </a:xfrm>
          <a:prstGeom prst="rect">
            <a:avLst/>
          </a:prstGeom>
        </p:spPr>
      </p:pic>
      <p:pic>
        <p:nvPicPr>
          <p:cNvPr id="3" name="PreShift Meeting v2">
            <a:hlinkClick r:id="" action="ppaction://media"/>
            <a:extLst>
              <a:ext uri="{FF2B5EF4-FFF2-40B4-BE49-F238E27FC236}">
                <a16:creationId xmlns:a16="http://schemas.microsoft.com/office/drawing/2014/main" id="{95B6EBCF-49A9-6B2F-7835-090CC24470AC}"/>
              </a:ext>
            </a:extLst>
          </p:cNvPr>
          <p:cNvPicPr>
            <a:picLocks noChangeAspect="1"/>
          </p:cNvPicPr>
          <p:nvPr>
            <a:videoFile r:link="rId1"/>
            <p:extLst>
              <p:ext uri="{DAA4B4D4-6D71-4841-9C94-3DE7FCFB9230}">
                <p14:media xmlns:p14="http://schemas.microsoft.com/office/powerpoint/2010/main" r:embed="rId2">
                  <p14:trim st="154077" end="16772.3333"/>
                </p14:media>
              </p:ext>
            </p:extLst>
          </p:nvPr>
        </p:nvPicPr>
        <p:blipFill>
          <a:blip r:embed="rId5"/>
          <a:stretch>
            <a:fillRect/>
          </a:stretch>
        </p:blipFill>
        <p:spPr>
          <a:xfrm>
            <a:off x="-8019" y="586257"/>
            <a:ext cx="9144736" cy="5143914"/>
          </a:xfrm>
          <a:prstGeom prst="rect">
            <a:avLst/>
          </a:prstGeom>
        </p:spPr>
      </p:pic>
    </p:spTree>
    <p:extLst>
      <p:ext uri="{BB962C8B-B14F-4D97-AF65-F5344CB8AC3E}">
        <p14:creationId xmlns:p14="http://schemas.microsoft.com/office/powerpoint/2010/main" val="207053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46" fill="hold"/>
                                        <p:tgtEl>
                                          <p:spTgt spid="13"/>
                                        </p:tgtEl>
                                      </p:cBhvr>
                                    </p:cmd>
                                  </p:childTnLst>
                                </p:cTn>
                              </p:par>
                            </p:childTnLst>
                          </p:cTn>
                        </p:par>
                        <p:par>
                          <p:cTn id="7" fill="hold">
                            <p:stCondLst>
                              <p:cond delay="28446"/>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md type="call" cmd="stop">
                                      <p:cBhvr>
                                        <p:cTn id="10" dur="1">
                                          <p:stCondLst>
                                            <p:cond delay="0"/>
                                          </p:stCondLst>
                                        </p:cTn>
                                        <p:tgtEl>
                                          <p:spTgt spid="13"/>
                                        </p:tgtEl>
                                      </p:cBhvr>
                                    </p:cmd>
                                  </p:childTnLst>
                                </p:cTn>
                              </p:par>
                            </p:childTnLst>
                          </p:cTn>
                        </p:par>
                        <p:par>
                          <p:cTn id="11" fill="hold">
                            <p:stCondLst>
                              <p:cond delay="28446"/>
                            </p:stCondLst>
                            <p:childTnLst>
                              <p:par>
                                <p:cTn id="12" presetID="10" presetClass="entr" presetSubtype="0" fill="hold"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29046"/>
                            </p:stCondLst>
                            <p:childTnLst>
                              <p:par>
                                <p:cTn id="16" presetID="1" presetClass="mediacall" presetSubtype="0" fill="hold" nodeType="afterEffect">
                                  <p:stCondLst>
                                    <p:cond delay="100"/>
                                  </p:stCondLst>
                                  <p:childTnLst>
                                    <p:cmd type="call" cmd="playFrom(0.0)">
                                      <p:cBhvr>
                                        <p:cTn id="17" dur="27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8" fill="hold" display="0">
                  <p:stCondLst>
                    <p:cond delay="indefinite"/>
                  </p:stCondLst>
                </p:cTn>
                <p:tgtEl>
                  <p:spTgt spid="13"/>
                </p:tgtEl>
              </p:cMediaNode>
            </p:video>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3"/>
                                        </p:tgtEl>
                                      </p:cBhvr>
                                    </p:cmd>
                                  </p:child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video fullScrn="1">
              <p:cMediaNode vol="80000" showWhenStopped="0">
                <p:cTn id="29"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596900" y="49213"/>
            <a:ext cx="8547100" cy="1143000"/>
          </a:xfrm>
        </p:spPr>
        <p:txBody>
          <a:bodyPr anchor="ctr">
            <a:noAutofit/>
          </a:bodyPr>
          <a:lstStyle/>
          <a:p>
            <a:r>
              <a:rPr lang="en-US" altLang="en-US" dirty="0"/>
              <a:t>Activity:  Pre-Shift Meeting</a:t>
            </a:r>
          </a:p>
        </p:txBody>
      </p:sp>
      <p:sp>
        <p:nvSpPr>
          <p:cNvPr id="3" name="Content Placeholder 2"/>
          <p:cNvSpPr>
            <a:spLocks noGrp="1"/>
          </p:cNvSpPr>
          <p:nvPr>
            <p:ph idx="4294967295"/>
          </p:nvPr>
        </p:nvSpPr>
        <p:spPr>
          <a:xfrm>
            <a:off x="353568" y="1002629"/>
            <a:ext cx="8514080" cy="1646238"/>
          </a:xfrm>
        </p:spPr>
        <p:txBody>
          <a:bodyPr>
            <a:noAutofit/>
          </a:bodyPr>
          <a:lstStyle/>
          <a:p>
            <a:pPr marR="0" lvl="0" defTabSz="457200" rtl="0" eaLnBrk="1" fontAlgn="auto" latinLnBrk="0" hangingPunct="1">
              <a:lnSpc>
                <a:spcPct val="100000"/>
              </a:lnSpc>
              <a:spcBef>
                <a:spcPct val="20000"/>
              </a:spcBef>
              <a:spcAft>
                <a:spcPts val="0"/>
              </a:spcAft>
              <a:buClrTx/>
              <a:buSzTx/>
              <a:tabLst/>
              <a:defRPr/>
            </a:pPr>
            <a:r>
              <a:rPr lang="en-US" dirty="0"/>
              <a:t>In this exercise, you will be divided into groups and create a weekly pre-shift meeting.</a:t>
            </a:r>
            <a:r>
              <a:rPr kumimoji="0" lang="en-US" b="0" i="0" u="none" strike="noStrike" kern="1200" cap="none" spc="0" normalizeH="0" baseline="0" noProof="0" dirty="0">
                <a:ln>
                  <a:noFill/>
                </a:ln>
                <a:solidFill>
                  <a:srgbClr val="000000"/>
                </a:solidFill>
                <a:effectLst/>
                <a:uLnTx/>
                <a:uFillTx/>
                <a:latin typeface="Calibri"/>
                <a:ea typeface="+mn-ea"/>
                <a:cs typeface="+mn-cs"/>
              </a:rPr>
              <a:t> Think about how to conduct your meeting in a positive way.</a:t>
            </a:r>
          </a:p>
          <a:p>
            <a:pPr marR="0" lvl="0" defTabSz="457200" rtl="0" eaLnBrk="1" fontAlgn="auto" latinLnBrk="0" hangingPunct="1">
              <a:lnSpc>
                <a:spcPct val="100000"/>
              </a:lnSpc>
              <a:spcBef>
                <a:spcPct val="20000"/>
              </a:spcBef>
              <a:spcAft>
                <a:spcPts val="0"/>
              </a:spcAft>
              <a:buClrTx/>
              <a:buSzTx/>
              <a:tabLst/>
              <a:defRPr/>
            </a:pPr>
            <a:r>
              <a:rPr kumimoji="0" lang="en-US" b="0" i="0" u="none" strike="noStrike" kern="1200" cap="none" spc="0" normalizeH="0" baseline="0" noProof="0" dirty="0">
                <a:ln>
                  <a:noFill/>
                </a:ln>
                <a:solidFill>
                  <a:srgbClr val="000000"/>
                </a:solidFill>
                <a:effectLst/>
                <a:uLnTx/>
                <a:uFillTx/>
                <a:latin typeface="Calibri"/>
                <a:ea typeface="+mn-ea"/>
                <a:cs typeface="+mn-cs"/>
              </a:rPr>
              <a:t>You have 5 minutes to prepare your pre-shift meeting script.</a:t>
            </a:r>
          </a:p>
          <a:p>
            <a:pPr marR="0" lvl="0" defTabSz="457200" rtl="0" eaLnBrk="1" fontAlgn="auto" latinLnBrk="0" hangingPunct="1">
              <a:lnSpc>
                <a:spcPct val="100000"/>
              </a:lnSpc>
              <a:spcBef>
                <a:spcPct val="20000"/>
              </a:spcBef>
              <a:spcAft>
                <a:spcPts val="0"/>
              </a:spcAft>
              <a:buClrTx/>
              <a:buSzTx/>
              <a:tabLst/>
              <a:defRPr/>
            </a:pPr>
            <a:r>
              <a:rPr kumimoji="0" lang="en-US" b="0" i="0" u="none" strike="noStrike" kern="1200" cap="none" spc="0" normalizeH="0" baseline="0" noProof="0" dirty="0">
                <a:ln>
                  <a:noFill/>
                </a:ln>
                <a:solidFill>
                  <a:srgbClr val="000000"/>
                </a:solidFill>
                <a:effectLst/>
                <a:uLnTx/>
                <a:uFillTx/>
                <a:latin typeface="Calibri"/>
                <a:ea typeface="+mn-ea"/>
                <a:cs typeface="+mn-cs"/>
              </a:rPr>
              <a:t>Then you select a spokesperson from your group who will have 3 minutes to present your topics to the class.</a:t>
            </a:r>
            <a:endParaRPr lang="en-US" dirty="0"/>
          </a:p>
        </p:txBody>
      </p:sp>
      <p:sp useBgFill="1">
        <p:nvSpPr>
          <p:cNvPr id="4" name="Content Placeholder 2">
            <a:extLst>
              <a:ext uri="{FF2B5EF4-FFF2-40B4-BE49-F238E27FC236}">
                <a16:creationId xmlns:a16="http://schemas.microsoft.com/office/drawing/2014/main" id="{9CE48F7B-1380-6A8E-08CB-6AEC48FFFC3D}"/>
              </a:ext>
            </a:extLst>
          </p:cNvPr>
          <p:cNvSpPr txBox="1">
            <a:spLocks/>
          </p:cNvSpPr>
          <p:nvPr/>
        </p:nvSpPr>
        <p:spPr>
          <a:xfrm>
            <a:off x="552704" y="2677910"/>
            <a:ext cx="7973568" cy="3274997"/>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defRPr/>
            </a:pPr>
            <a:r>
              <a:rPr lang="en-US" sz="1800" b="1" dirty="0">
                <a:latin typeface="Calibri"/>
              </a:rPr>
              <a:t>Group 1:	</a:t>
            </a:r>
            <a:r>
              <a:rPr lang="en-US" sz="1800" dirty="0">
                <a:latin typeface="Calibri"/>
              </a:rPr>
              <a:t>Today is a shortened day and an employee entered information into CMS without assistance.</a:t>
            </a:r>
          </a:p>
          <a:p>
            <a:pPr>
              <a:spcBef>
                <a:spcPts val="0"/>
              </a:spcBef>
              <a:defRPr/>
            </a:pPr>
            <a:endParaRPr lang="en-US" sz="300" dirty="0">
              <a:latin typeface="Calibri"/>
            </a:endParaRPr>
          </a:p>
          <a:p>
            <a:pPr>
              <a:spcBef>
                <a:spcPts val="0"/>
              </a:spcBef>
              <a:defRPr/>
            </a:pPr>
            <a:r>
              <a:rPr lang="en-US" sz="1800" b="1" dirty="0">
                <a:latin typeface="Calibri"/>
              </a:rPr>
              <a:t>Group 2:</a:t>
            </a:r>
            <a:r>
              <a:rPr lang="en-US" sz="1800" dirty="0">
                <a:latin typeface="Calibri"/>
              </a:rPr>
              <a:t>  A student taste test is to be conducted Wednesday substituting Chicken Nuggets with Korean BBQ Chicken and Room 42 complimented the food and service they received yesterday.   </a:t>
            </a:r>
          </a:p>
          <a:p>
            <a:pPr>
              <a:spcBef>
                <a:spcPts val="0"/>
              </a:spcBef>
              <a:defRPr/>
            </a:pPr>
            <a:endParaRPr lang="en-US" sz="300" dirty="0">
              <a:latin typeface="Calibri"/>
            </a:endParaRPr>
          </a:p>
          <a:p>
            <a:pPr>
              <a:spcBef>
                <a:spcPts val="0"/>
              </a:spcBef>
              <a:defRPr/>
            </a:pPr>
            <a:r>
              <a:rPr lang="en-US" sz="1800" b="1" dirty="0">
                <a:latin typeface="Calibri"/>
              </a:rPr>
              <a:t>Group 3:</a:t>
            </a:r>
            <a:r>
              <a:rPr lang="en-US" sz="1800" dirty="0">
                <a:latin typeface="Calibri"/>
              </a:rPr>
              <a:t>  An employee called in sick with no subs today serving Teriyaki Chicken and rice and yesterday’s lunch service fell behind; how can we improve service today?</a:t>
            </a:r>
          </a:p>
          <a:p>
            <a:pPr>
              <a:spcBef>
                <a:spcPts val="0"/>
              </a:spcBef>
              <a:defRPr/>
            </a:pPr>
            <a:endParaRPr lang="en-US" sz="300" dirty="0">
              <a:latin typeface="Calibri"/>
            </a:endParaRPr>
          </a:p>
          <a:p>
            <a:pPr>
              <a:spcBef>
                <a:spcPts val="0"/>
              </a:spcBef>
              <a:defRPr/>
            </a:pPr>
            <a:r>
              <a:rPr lang="en-US" sz="1800" b="1" dirty="0">
                <a:latin typeface="Calibri"/>
              </a:rPr>
              <a:t>Group 4:</a:t>
            </a:r>
            <a:r>
              <a:rPr lang="en-US" sz="1800" dirty="0">
                <a:latin typeface="Calibri"/>
              </a:rPr>
              <a:t>  2 cs. of apple slices will expire in 3 days in which need to be served today before offering grapes and monthly training due today covering Slips, Trips and Falls.</a:t>
            </a:r>
          </a:p>
          <a:p>
            <a:pPr>
              <a:spcBef>
                <a:spcPts val="0"/>
              </a:spcBef>
              <a:defRPr/>
            </a:pPr>
            <a:endParaRPr lang="en-US" sz="300" dirty="0">
              <a:latin typeface="Calibri"/>
            </a:endParaRPr>
          </a:p>
          <a:p>
            <a:pPr>
              <a:spcBef>
                <a:spcPts val="0"/>
              </a:spcBef>
              <a:defRPr/>
            </a:pPr>
            <a:r>
              <a:rPr lang="en-US" sz="1800" b="1" dirty="0">
                <a:latin typeface="Calibri"/>
              </a:rPr>
              <a:t>Group 5:</a:t>
            </a:r>
            <a:r>
              <a:rPr lang="en-US" sz="1800" dirty="0">
                <a:latin typeface="Calibri"/>
              </a:rPr>
              <a:t>  Great team effort between 2 employees (name 2 from your group; explain what they did that was great) and Health inspection is due and can show up at any time.</a:t>
            </a:r>
          </a:p>
          <a:p>
            <a:pPr>
              <a:defRPr/>
            </a:pPr>
            <a:endParaRPr lang="en-US" sz="1800" dirty="0">
              <a:latin typeface="Calibri"/>
            </a:endParaRPr>
          </a:p>
        </p:txBody>
      </p:sp>
    </p:spTree>
    <p:extLst>
      <p:ext uri="{BB962C8B-B14F-4D97-AF65-F5344CB8AC3E}">
        <p14:creationId xmlns:p14="http://schemas.microsoft.com/office/powerpoint/2010/main" val="27667475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1" name="Rectangle 2663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633" name="Rectangle 26632">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6635" name="Straight Connector 26634">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637" name="Rectangle 26636">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6" name="Title 1"/>
          <p:cNvSpPr>
            <a:spLocks noGrp="1"/>
          </p:cNvSpPr>
          <p:nvPr>
            <p:ph type="title" idx="4294967295"/>
          </p:nvPr>
        </p:nvSpPr>
        <p:spPr>
          <a:xfrm>
            <a:off x="3731078" y="634946"/>
            <a:ext cx="4931229" cy="1450757"/>
          </a:xfrm>
        </p:spPr>
        <p:txBody>
          <a:bodyPr vert="horz" lIns="91440" tIns="45720" rIns="91440" bIns="45720" rtlCol="0" anchor="b">
            <a:normAutofit/>
          </a:bodyPr>
          <a:lstStyle/>
          <a:p>
            <a:r>
              <a:rPr lang="en-US" altLang="en-US" kern="1200" spc="-50" baseline="0" dirty="0">
                <a:solidFill>
                  <a:schemeClr val="tx1">
                    <a:lumMod val="75000"/>
                    <a:lumOff val="25000"/>
                  </a:schemeClr>
                </a:solidFill>
                <a:latin typeface="+mj-lt"/>
                <a:ea typeface="+mj-ea"/>
                <a:cs typeface="+mj-cs"/>
              </a:rPr>
              <a:t>Pre-Shift Weekly Meeting Exercise</a:t>
            </a:r>
          </a:p>
        </p:txBody>
      </p:sp>
      <p:pic>
        <p:nvPicPr>
          <p:cNvPr id="5" name="Picture 4">
            <a:extLst>
              <a:ext uri="{FF2B5EF4-FFF2-40B4-BE49-F238E27FC236}">
                <a16:creationId xmlns:a16="http://schemas.microsoft.com/office/drawing/2014/main" id="{A7B71D02-2B66-BD9C-B668-00763DA62B9F}"/>
              </a:ext>
            </a:extLst>
          </p:cNvPr>
          <p:cNvPicPr>
            <a:picLocks noChangeAspect="1"/>
          </p:cNvPicPr>
          <p:nvPr/>
        </p:nvPicPr>
        <p:blipFill>
          <a:blip r:embed="rId3"/>
          <a:srcRect l="4312" r="20396"/>
          <a:stretch/>
        </p:blipFill>
        <p:spPr>
          <a:xfrm>
            <a:off x="304800" y="640081"/>
            <a:ext cx="3171685" cy="5314406"/>
          </a:xfrm>
          <a:prstGeom prst="rect">
            <a:avLst/>
          </a:prstGeom>
        </p:spPr>
      </p:pic>
      <p:cxnSp>
        <p:nvCxnSpPr>
          <p:cNvPr id="26639" name="Straight Connector 26638">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7652ABB0-DAC4-AFA3-E885-C8EFBDECC3DA}"/>
              </a:ext>
            </a:extLst>
          </p:cNvPr>
          <p:cNvSpPr>
            <a:spLocks noGrp="1"/>
          </p:cNvSpPr>
          <p:nvPr>
            <p:ph idx="4294967295"/>
          </p:nvPr>
        </p:nvSpPr>
        <p:spPr>
          <a:xfrm>
            <a:off x="3731076" y="2198914"/>
            <a:ext cx="5250364" cy="3670180"/>
          </a:xfrm>
        </p:spPr>
        <p:txBody>
          <a:bodyPr vert="horz" lIns="0" tIns="45720" rIns="0" bIns="45720" rtlCol="0">
            <a:normAutofit/>
          </a:bodyPr>
          <a:lstStyle/>
          <a:p>
            <a:pPr marR="0" lvl="0" fontAlgn="auto">
              <a:spcBef>
                <a:spcPct val="20000"/>
              </a:spcBef>
              <a:spcAft>
                <a:spcPts val="0"/>
              </a:spcAft>
              <a:buSzTx/>
              <a:tabLst/>
              <a:defRPr/>
            </a:pPr>
            <a:r>
              <a:rPr lang="en-US" sz="2400" dirty="0"/>
              <a:t>To assist with your creating the pre-shift, use the Weekly Pre-Shift sheet</a:t>
            </a:r>
            <a:r>
              <a:rPr kumimoji="0" lang="en-US" sz="2400" b="0" i="0" u="none" strike="noStrike" cap="none" spc="0" normalizeH="0" baseline="0" noProof="0" dirty="0">
                <a:ln>
                  <a:noFill/>
                </a:ln>
                <a:effectLst/>
                <a:uLnTx/>
                <a:uFillTx/>
              </a:rPr>
              <a:t>.</a:t>
            </a:r>
          </a:p>
          <a:p>
            <a:pPr marR="0" lvl="0" fontAlgn="auto">
              <a:spcBef>
                <a:spcPct val="20000"/>
              </a:spcBef>
              <a:spcAft>
                <a:spcPts val="0"/>
              </a:spcAft>
              <a:buSzTx/>
              <a:tabLst/>
              <a:defRPr/>
            </a:pPr>
            <a:r>
              <a:rPr lang="en-US" sz="2400" dirty="0"/>
              <a:t>Fill out the corresponding lines with the information given to your specific group. </a:t>
            </a:r>
          </a:p>
          <a:p>
            <a:pPr marR="0" lvl="0" fontAlgn="auto">
              <a:spcBef>
                <a:spcPct val="20000"/>
              </a:spcBef>
              <a:spcAft>
                <a:spcPts val="0"/>
              </a:spcAft>
              <a:buSzTx/>
              <a:tabLst/>
              <a:defRPr/>
            </a:pPr>
            <a:r>
              <a:rPr lang="en-US" sz="2400" dirty="0"/>
              <a:t>Work together and don’t forget to select a spokesperson for your group to present.</a:t>
            </a:r>
          </a:p>
        </p:txBody>
      </p:sp>
      <p:sp>
        <p:nvSpPr>
          <p:cNvPr id="26641" name="Rectangle 26640">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643" name="Rectangle 26642">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18127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ctrTitle"/>
          </p:nvPr>
        </p:nvSpPr>
        <p:spPr>
          <a:xfrm>
            <a:off x="685800" y="1625600"/>
            <a:ext cx="7772400" cy="1470025"/>
          </a:xfrm>
        </p:spPr>
        <p:txBody>
          <a:bodyPr/>
          <a:lstStyle/>
          <a:p>
            <a:r>
              <a:rPr lang="en-US" altLang="en-US" dirty="0">
                <a:solidFill>
                  <a:srgbClr val="000000"/>
                </a:solidFill>
              </a:rPr>
              <a:t>Questions?</a:t>
            </a:r>
          </a:p>
        </p:txBody>
      </p:sp>
      <p:sp>
        <p:nvSpPr>
          <p:cNvPr id="59395" name="Rectangle 5"/>
          <p:cNvSpPr>
            <a:spLocks noGrp="1" noChangeArrowheads="1"/>
          </p:cNvSpPr>
          <p:nvPr>
            <p:ph type="subTitle" idx="1"/>
          </p:nvPr>
        </p:nvSpPr>
        <p:spPr>
          <a:xfrm>
            <a:off x="1685941" y="3086100"/>
            <a:ext cx="5645888" cy="1096926"/>
          </a:xfrm>
        </p:spPr>
        <p:txBody>
          <a:bodyPr/>
          <a:lstStyle/>
          <a:p>
            <a:r>
              <a:rPr lang="en-US" altLang="en-US" sz="4000" dirty="0">
                <a:solidFill>
                  <a:srgbClr val="000000"/>
                </a:solidFill>
              </a:rPr>
              <a:t>Thank you!</a:t>
            </a:r>
          </a:p>
        </p:txBody>
      </p:sp>
      <p:sp>
        <p:nvSpPr>
          <p:cNvPr id="59397" name="Text Box 7"/>
          <p:cNvSpPr txBox="1">
            <a:spLocks noChangeArrowheads="1"/>
          </p:cNvSpPr>
          <p:nvPr/>
        </p:nvSpPr>
        <p:spPr bwMode="auto">
          <a:xfrm>
            <a:off x="95776" y="5674463"/>
            <a:ext cx="6553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dirty="0">
                <a:solidFill>
                  <a:srgbClr val="000000"/>
                </a:solidFill>
              </a:rPr>
              <a:t>LAUSD Food Services Division  </a:t>
            </a:r>
          </a:p>
          <a:p>
            <a:pPr defTabSz="914400" eaLnBrk="0" fontAlgn="base" hangingPunct="0">
              <a:spcBef>
                <a:spcPct val="0"/>
              </a:spcBef>
              <a:spcAft>
                <a:spcPct val="0"/>
              </a:spcAft>
              <a:buFontTx/>
              <a:buNone/>
            </a:pPr>
            <a:r>
              <a:rPr lang="en-US" altLang="en-US" sz="1800" dirty="0">
                <a:solidFill>
                  <a:srgbClr val="000000"/>
                </a:solidFill>
              </a:rPr>
              <a:t>Nourishing Children to Achieve Excellence                             </a:t>
            </a:r>
          </a:p>
        </p:txBody>
      </p:sp>
    </p:spTree>
    <p:extLst>
      <p:ext uri="{BB962C8B-B14F-4D97-AF65-F5344CB8AC3E}">
        <p14:creationId xmlns:p14="http://schemas.microsoft.com/office/powerpoint/2010/main" val="982369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6257A6-FB73-AF14-5913-CB259600BB14}"/>
              </a:ext>
            </a:extLst>
          </p:cNvPr>
          <p:cNvSpPr>
            <a:spLocks noGrp="1"/>
          </p:cNvSpPr>
          <p:nvPr>
            <p:ph type="title"/>
          </p:nvPr>
        </p:nvSpPr>
        <p:spPr>
          <a:xfrm>
            <a:off x="156411" y="182880"/>
            <a:ext cx="8831179" cy="1237710"/>
          </a:xfrm>
        </p:spPr>
        <p:txBody>
          <a:bodyPr>
            <a:noAutofit/>
          </a:bodyPr>
          <a:lstStyle/>
          <a:p>
            <a:pPr algn="ctr"/>
            <a:r>
              <a:rPr lang="en-US" dirty="0">
                <a:solidFill>
                  <a:srgbClr val="000000"/>
                </a:solidFill>
                <a:latin typeface="+mn-lt"/>
              </a:rPr>
              <a:t>Instructions On How To Complete </a:t>
            </a:r>
            <a:br>
              <a:rPr lang="en-US" dirty="0">
                <a:solidFill>
                  <a:srgbClr val="000000"/>
                </a:solidFill>
                <a:latin typeface="+mn-lt"/>
              </a:rPr>
            </a:br>
            <a:r>
              <a:rPr lang="en-US" dirty="0">
                <a:solidFill>
                  <a:srgbClr val="000000"/>
                </a:solidFill>
                <a:latin typeface="+mn-lt"/>
              </a:rPr>
              <a:t>The Weekly Pre-Shift Meeting</a:t>
            </a:r>
          </a:p>
        </p:txBody>
      </p:sp>
      <p:sp>
        <p:nvSpPr>
          <p:cNvPr id="123" name="TextBox 122">
            <a:extLst>
              <a:ext uri="{FF2B5EF4-FFF2-40B4-BE49-F238E27FC236}">
                <a16:creationId xmlns:a16="http://schemas.microsoft.com/office/drawing/2014/main" id="{476A2C9D-AE1C-DCE3-B788-5E9298767EE3}"/>
              </a:ext>
            </a:extLst>
          </p:cNvPr>
          <p:cNvSpPr txBox="1"/>
          <p:nvPr/>
        </p:nvSpPr>
        <p:spPr>
          <a:xfrm>
            <a:off x="156411" y="1533532"/>
            <a:ext cx="8831179" cy="2893100"/>
          </a:xfrm>
          <a:prstGeom prst="rect">
            <a:avLst/>
          </a:prstGeom>
          <a:noFill/>
        </p:spPr>
        <p:txBody>
          <a:bodyPr wrap="square" rtlCol="0">
            <a:spAutoFit/>
          </a:bodyPr>
          <a:lstStyle/>
          <a:p>
            <a:r>
              <a:rPr lang="en-US" sz="2400" dirty="0">
                <a:solidFill>
                  <a:srgbClr val="000000"/>
                </a:solidFill>
              </a:rPr>
              <a:t>When preparing the day’s pre-shift message, review the previous day’s information, repeat any important messages from the previous days.</a:t>
            </a:r>
          </a:p>
          <a:p>
            <a:endParaRPr lang="en-US" sz="400" dirty="0">
              <a:solidFill>
                <a:srgbClr val="000000"/>
              </a:solidFill>
            </a:endParaRPr>
          </a:p>
          <a:p>
            <a:pPr algn="ctr"/>
            <a:endParaRPr lang="en-US" sz="600" dirty="0">
              <a:solidFill>
                <a:srgbClr val="000000"/>
              </a:solidFill>
            </a:endParaRPr>
          </a:p>
          <a:p>
            <a:r>
              <a:rPr lang="en-US" sz="2400" dirty="0">
                <a:solidFill>
                  <a:srgbClr val="000000"/>
                </a:solidFill>
              </a:rPr>
              <a:t>It is recommended to save the weekly pre-shift meeting sheet for the school year and discard on the last day.  </a:t>
            </a:r>
          </a:p>
          <a:p>
            <a:endParaRPr lang="en-US" sz="400" dirty="0">
              <a:solidFill>
                <a:srgbClr val="000000"/>
              </a:solidFill>
            </a:endParaRPr>
          </a:p>
          <a:p>
            <a:r>
              <a:rPr lang="en-US" sz="2400" dirty="0">
                <a:solidFill>
                  <a:srgbClr val="000000"/>
                </a:solidFill>
              </a:rPr>
              <a:t>If you need to review this information for review the pre-shift meeting information is available. </a:t>
            </a:r>
          </a:p>
        </p:txBody>
      </p:sp>
      <p:pic>
        <p:nvPicPr>
          <p:cNvPr id="6" name="Picture 5">
            <a:extLst>
              <a:ext uri="{FF2B5EF4-FFF2-40B4-BE49-F238E27FC236}">
                <a16:creationId xmlns:a16="http://schemas.microsoft.com/office/drawing/2014/main" id="{B6772BBE-1219-AEA1-A453-85BEA72C6596}"/>
              </a:ext>
            </a:extLst>
          </p:cNvPr>
          <p:cNvPicPr>
            <a:picLocks noChangeAspect="1"/>
          </p:cNvPicPr>
          <p:nvPr/>
        </p:nvPicPr>
        <p:blipFill>
          <a:blip r:embed="rId2"/>
          <a:stretch>
            <a:fillRect/>
          </a:stretch>
        </p:blipFill>
        <p:spPr>
          <a:xfrm>
            <a:off x="2099285" y="5521879"/>
            <a:ext cx="4825113" cy="1064044"/>
          </a:xfrm>
          <a:prstGeom prst="rect">
            <a:avLst/>
          </a:prstGeom>
        </p:spPr>
      </p:pic>
    </p:spTree>
    <p:extLst>
      <p:ext uri="{BB962C8B-B14F-4D97-AF65-F5344CB8AC3E}">
        <p14:creationId xmlns:p14="http://schemas.microsoft.com/office/powerpoint/2010/main" val="86840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76A2C9D-AE1C-DCE3-B788-5E9298767EE3}"/>
              </a:ext>
            </a:extLst>
          </p:cNvPr>
          <p:cNvSpPr txBox="1"/>
          <p:nvPr/>
        </p:nvSpPr>
        <p:spPr>
          <a:xfrm>
            <a:off x="571500" y="1391293"/>
            <a:ext cx="8001000" cy="4062651"/>
          </a:xfrm>
          <a:prstGeom prst="rect">
            <a:avLst/>
          </a:prstGeom>
          <a:noFill/>
        </p:spPr>
        <p:txBody>
          <a:bodyPr wrap="square" rtlCol="0">
            <a:spAutoFit/>
          </a:bodyPr>
          <a:lstStyle/>
          <a:p>
            <a:r>
              <a:rPr lang="en-US" sz="2400" dirty="0">
                <a:solidFill>
                  <a:srgbClr val="000000"/>
                </a:solidFill>
              </a:rPr>
              <a:t>A pre-shift meeting entails pertinent information staff members need to know for a successful operational day.</a:t>
            </a:r>
          </a:p>
          <a:p>
            <a:r>
              <a:rPr lang="en-US" sz="2400" b="1" dirty="0">
                <a:solidFill>
                  <a:srgbClr val="000000"/>
                </a:solidFill>
              </a:rPr>
              <a:t>Promotes Consistency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Daily operational goals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Relay important updates</a:t>
            </a:r>
          </a:p>
          <a:p>
            <a:endParaRPr lang="en-US" sz="400" dirty="0">
              <a:solidFill>
                <a:srgbClr val="000000"/>
              </a:solidFill>
            </a:endParaRPr>
          </a:p>
          <a:p>
            <a:r>
              <a:rPr lang="en-US" sz="2400" b="1" dirty="0">
                <a:solidFill>
                  <a:srgbClr val="000000"/>
                </a:solidFill>
              </a:rPr>
              <a:t>Creates Teamwork</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Coach and train staff</a:t>
            </a:r>
          </a:p>
          <a:p>
            <a:endParaRPr lang="en-US" sz="400" dirty="0">
              <a:solidFill>
                <a:srgbClr val="000000"/>
              </a:solidFill>
            </a:endParaRPr>
          </a:p>
          <a:p>
            <a:r>
              <a:rPr lang="en-US" sz="2400" b="1" dirty="0">
                <a:solidFill>
                  <a:srgbClr val="000000"/>
                </a:solidFill>
              </a:rPr>
              <a:t>Motivates Employees</a:t>
            </a:r>
          </a:p>
          <a:p>
            <a:pPr marL="800100" lvl="1" indent="-342900">
              <a:buFont typeface="Arial" panose="020B0604020202020204" pitchFamily="34" charset="0"/>
              <a:buChar char="•"/>
            </a:pPr>
            <a:r>
              <a:rPr lang="en-US" sz="2400" dirty="0">
                <a:solidFill>
                  <a:srgbClr val="000000"/>
                </a:solidFill>
              </a:rPr>
              <a:t>Provide positive feedback</a:t>
            </a:r>
          </a:p>
          <a:p>
            <a:pPr marL="800100" lvl="1" indent="-342900">
              <a:buFont typeface="Arial" panose="020B0604020202020204" pitchFamily="34" charset="0"/>
              <a:buChar char="•"/>
            </a:pPr>
            <a:r>
              <a:rPr lang="en-US" sz="2400" dirty="0">
                <a:solidFill>
                  <a:srgbClr val="000000"/>
                </a:solidFill>
              </a:rPr>
              <a:t>Get the team excited for the upcoming shift</a:t>
            </a:r>
          </a:p>
          <a:p>
            <a:endParaRPr lang="en-US" sz="400" dirty="0">
              <a:solidFill>
                <a:srgbClr val="000000"/>
              </a:solidFill>
            </a:endParaRPr>
          </a:p>
          <a:p>
            <a:endParaRPr lang="en-US" sz="600" dirty="0">
              <a:solidFill>
                <a:srgbClr val="000000"/>
              </a:solidFill>
            </a:endParaRPr>
          </a:p>
        </p:txBody>
      </p:sp>
      <p:sp>
        <p:nvSpPr>
          <p:cNvPr id="7" name="Title 4">
            <a:extLst>
              <a:ext uri="{FF2B5EF4-FFF2-40B4-BE49-F238E27FC236}">
                <a16:creationId xmlns:a16="http://schemas.microsoft.com/office/drawing/2014/main" id="{2FDCE918-A433-CF95-A4CD-747E923D5309}"/>
              </a:ext>
            </a:extLst>
          </p:cNvPr>
          <p:cNvSpPr txBox="1">
            <a:spLocks/>
          </p:cNvSpPr>
          <p:nvPr/>
        </p:nvSpPr>
        <p:spPr>
          <a:xfrm>
            <a:off x="309880" y="182880"/>
            <a:ext cx="8524240" cy="1143000"/>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altLang="en-US" dirty="0"/>
              <a:t>What Is Discussed In A Pre-Shift Meeting?</a:t>
            </a:r>
            <a:endParaRPr lang="en-US" dirty="0"/>
          </a:p>
        </p:txBody>
      </p:sp>
      <p:sp>
        <p:nvSpPr>
          <p:cNvPr id="8" name="TextBox 7">
            <a:extLst>
              <a:ext uri="{FF2B5EF4-FFF2-40B4-BE49-F238E27FC236}">
                <a16:creationId xmlns:a16="http://schemas.microsoft.com/office/drawing/2014/main" id="{58879442-2E80-56DA-7A44-EDE80C36AB05}"/>
              </a:ext>
            </a:extLst>
          </p:cNvPr>
          <p:cNvSpPr txBox="1"/>
          <p:nvPr/>
        </p:nvSpPr>
        <p:spPr>
          <a:xfrm>
            <a:off x="741680" y="5519450"/>
            <a:ext cx="766064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When preparing the day’s pre-shift message, review the previous day’s information, repeat any important messages from the previous days.</a:t>
            </a:r>
          </a:p>
        </p:txBody>
      </p:sp>
    </p:spTree>
    <p:extLst>
      <p:ext uri="{BB962C8B-B14F-4D97-AF65-F5344CB8AC3E}">
        <p14:creationId xmlns:p14="http://schemas.microsoft.com/office/powerpoint/2010/main" val="2116731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76A2C9D-AE1C-DCE3-B788-5E9298767EE3}"/>
              </a:ext>
            </a:extLst>
          </p:cNvPr>
          <p:cNvSpPr txBox="1"/>
          <p:nvPr/>
        </p:nvSpPr>
        <p:spPr>
          <a:xfrm>
            <a:off x="585216" y="1462412"/>
            <a:ext cx="7973568" cy="2277547"/>
          </a:xfrm>
          <a:prstGeom prst="rect">
            <a:avLst/>
          </a:prstGeom>
          <a:noFill/>
        </p:spPr>
        <p:txBody>
          <a:bodyPr wrap="square" rtlCol="0">
            <a:spAutoFit/>
          </a:bodyPr>
          <a:lstStyle/>
          <a:p>
            <a:endParaRPr lang="en-US" sz="400" dirty="0">
              <a:solidFill>
                <a:srgbClr val="000000"/>
              </a:solidFill>
            </a:endParaRPr>
          </a:p>
          <a:p>
            <a:pPr algn="ctr"/>
            <a:endParaRPr lang="en-US" sz="600" dirty="0">
              <a:solidFill>
                <a:srgbClr val="000000"/>
              </a:solidFill>
            </a:endParaRPr>
          </a:p>
          <a:p>
            <a:r>
              <a:rPr lang="en-US" sz="2400" dirty="0">
                <a:solidFill>
                  <a:srgbClr val="000000"/>
                </a:solidFill>
              </a:rPr>
              <a:t>Save and file all </a:t>
            </a:r>
            <a:r>
              <a:rPr lang="en-US" sz="2400" b="1" i="1" dirty="0">
                <a:solidFill>
                  <a:srgbClr val="000000"/>
                </a:solidFill>
              </a:rPr>
              <a:t>Weekly Pre-Shift Meeting Forms</a:t>
            </a:r>
            <a:r>
              <a:rPr lang="en-US" sz="2400" dirty="0">
                <a:solidFill>
                  <a:srgbClr val="000000"/>
                </a:solidFill>
              </a:rPr>
              <a:t> for the durations of the school year.  The file can be discarded on the last day of school.  </a:t>
            </a:r>
          </a:p>
          <a:p>
            <a:endParaRPr lang="en-US" sz="400" dirty="0">
              <a:solidFill>
                <a:srgbClr val="000000"/>
              </a:solidFill>
            </a:endParaRPr>
          </a:p>
          <a:p>
            <a:endParaRPr lang="en-US" sz="400" dirty="0">
              <a:solidFill>
                <a:srgbClr val="000000"/>
              </a:solidFill>
            </a:endParaRPr>
          </a:p>
          <a:p>
            <a:r>
              <a:rPr lang="en-US" sz="2400" dirty="0">
                <a:solidFill>
                  <a:srgbClr val="000000"/>
                </a:solidFill>
              </a:rPr>
              <a:t>Refer to prior pre-shift meetings for inspiration and ideas of information that may need to be repeated.</a:t>
            </a:r>
          </a:p>
          <a:p>
            <a:endParaRPr lang="en-US" sz="400" dirty="0">
              <a:solidFill>
                <a:srgbClr val="000000"/>
              </a:solidFill>
            </a:endParaRPr>
          </a:p>
        </p:txBody>
      </p:sp>
      <p:sp>
        <p:nvSpPr>
          <p:cNvPr id="7" name="Title 1">
            <a:extLst>
              <a:ext uri="{FF2B5EF4-FFF2-40B4-BE49-F238E27FC236}">
                <a16:creationId xmlns:a16="http://schemas.microsoft.com/office/drawing/2014/main" id="{B6A7ED32-1ABE-27D6-2FA7-3803A71ABA83}"/>
              </a:ext>
            </a:extLst>
          </p:cNvPr>
          <p:cNvSpPr txBox="1">
            <a:spLocks/>
          </p:cNvSpPr>
          <p:nvPr/>
        </p:nvSpPr>
        <p:spPr>
          <a:xfrm>
            <a:off x="1114191" y="236728"/>
            <a:ext cx="7220418" cy="11430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altLang="en-US" dirty="0"/>
              <a:t>Filing And Record Retention</a:t>
            </a:r>
          </a:p>
        </p:txBody>
      </p:sp>
      <p:sp>
        <p:nvSpPr>
          <p:cNvPr id="10" name="TextBox 9">
            <a:extLst>
              <a:ext uri="{FF2B5EF4-FFF2-40B4-BE49-F238E27FC236}">
                <a16:creationId xmlns:a16="http://schemas.microsoft.com/office/drawing/2014/main" id="{7E1A8A48-77BA-67B1-6B42-54036CD3741A}"/>
              </a:ext>
            </a:extLst>
          </p:cNvPr>
          <p:cNvSpPr txBox="1"/>
          <p:nvPr/>
        </p:nvSpPr>
        <p:spPr>
          <a:xfrm>
            <a:off x="585216" y="3667132"/>
            <a:ext cx="3844544" cy="2523768"/>
          </a:xfrm>
          <a:prstGeom prst="rect">
            <a:avLst/>
          </a:prstGeom>
          <a:noFill/>
        </p:spPr>
        <p:txBody>
          <a:bodyPr wrap="square" rtlCol="0">
            <a:spAutoFit/>
          </a:bodyPr>
          <a:lstStyle/>
          <a:p>
            <a:endParaRPr lang="en-US" sz="400" dirty="0">
              <a:solidFill>
                <a:srgbClr val="000000"/>
              </a:solidFill>
            </a:endParaRPr>
          </a:p>
          <a:p>
            <a:pPr algn="ctr"/>
            <a:endParaRPr lang="en-US" sz="600" dirty="0">
              <a:solidFill>
                <a:srgbClr val="000000"/>
              </a:solidFill>
            </a:endParaRPr>
          </a:p>
          <a:p>
            <a:endParaRPr lang="en-US" sz="400" dirty="0">
              <a:solidFill>
                <a:srgbClr val="000000"/>
              </a:solidFill>
            </a:endParaRPr>
          </a:p>
          <a:p>
            <a:r>
              <a:rPr lang="en-US" sz="2400" dirty="0">
                <a:solidFill>
                  <a:srgbClr val="000000"/>
                </a:solidFill>
              </a:rPr>
              <a:t>This form does not follow the filing and record retention guidelines, as these the forms will not be required for auditing purposes.</a:t>
            </a:r>
          </a:p>
          <a:p>
            <a:endParaRPr lang="en-US" sz="2400" dirty="0">
              <a:solidFill>
                <a:srgbClr val="000000"/>
              </a:solidFill>
            </a:endParaRPr>
          </a:p>
        </p:txBody>
      </p:sp>
    </p:spTree>
    <p:extLst>
      <p:ext uri="{BB962C8B-B14F-4D97-AF65-F5344CB8AC3E}">
        <p14:creationId xmlns:p14="http://schemas.microsoft.com/office/powerpoint/2010/main" val="1887778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6257A6-FB73-AF14-5913-CB259600BB14}"/>
              </a:ext>
            </a:extLst>
          </p:cNvPr>
          <p:cNvSpPr>
            <a:spLocks noGrp="1"/>
          </p:cNvSpPr>
          <p:nvPr>
            <p:ph type="title"/>
          </p:nvPr>
        </p:nvSpPr>
        <p:spPr>
          <a:xfrm>
            <a:off x="2853312" y="185460"/>
            <a:ext cx="3408279" cy="480060"/>
          </a:xfrm>
        </p:spPr>
        <p:txBody>
          <a:bodyPr>
            <a:noAutofit/>
          </a:bodyPr>
          <a:lstStyle/>
          <a:p>
            <a:pPr algn="ctr"/>
            <a:r>
              <a:rPr lang="en-US" sz="1200" dirty="0">
                <a:solidFill>
                  <a:srgbClr val="000000"/>
                </a:solidFill>
                <a:latin typeface="+mn-lt"/>
              </a:rPr>
              <a:t>Instructions On How To Complete </a:t>
            </a:r>
            <a:br>
              <a:rPr lang="en-US" sz="1200" dirty="0">
                <a:solidFill>
                  <a:srgbClr val="000000"/>
                </a:solidFill>
                <a:latin typeface="+mn-lt"/>
              </a:rPr>
            </a:br>
            <a:r>
              <a:rPr lang="en-US" sz="1200" dirty="0">
                <a:solidFill>
                  <a:srgbClr val="000000"/>
                </a:solidFill>
                <a:latin typeface="+mn-lt"/>
              </a:rPr>
              <a:t>The Weekly Pre-Shift Meeting</a:t>
            </a:r>
          </a:p>
        </p:txBody>
      </p:sp>
      <p:sp>
        <p:nvSpPr>
          <p:cNvPr id="11" name="TextBox 10">
            <a:extLst>
              <a:ext uri="{FF2B5EF4-FFF2-40B4-BE49-F238E27FC236}">
                <a16:creationId xmlns:a16="http://schemas.microsoft.com/office/drawing/2014/main" id="{B29EC710-15C7-F870-020A-CF555A4B5064}"/>
              </a:ext>
            </a:extLst>
          </p:cNvPr>
          <p:cNvSpPr txBox="1"/>
          <p:nvPr/>
        </p:nvSpPr>
        <p:spPr>
          <a:xfrm>
            <a:off x="2153061" y="2655479"/>
            <a:ext cx="4720175" cy="2666114"/>
          </a:xfrm>
          <a:prstGeom prst="rect">
            <a:avLst/>
          </a:prstGeom>
          <a:noFill/>
        </p:spPr>
        <p:txBody>
          <a:bodyPr wrap="square" rtlCol="0">
            <a:spAutoFit/>
          </a:bodyPr>
          <a:lstStyle/>
          <a:p>
            <a:r>
              <a:rPr lang="en-US" sz="825" b="1" dirty="0">
                <a:solidFill>
                  <a:srgbClr val="000000"/>
                </a:solidFill>
              </a:rPr>
              <a:t>Date:</a:t>
            </a:r>
            <a:r>
              <a:rPr lang="en-US" sz="825" dirty="0">
                <a:solidFill>
                  <a:srgbClr val="000000"/>
                </a:solidFill>
              </a:rPr>
              <a:t> Insert today’s date </a:t>
            </a:r>
          </a:p>
          <a:p>
            <a:r>
              <a:rPr lang="en-US" sz="825" b="1" dirty="0">
                <a:solidFill>
                  <a:srgbClr val="000000"/>
                </a:solidFill>
              </a:rPr>
              <a:t>Greeting:</a:t>
            </a:r>
            <a:r>
              <a:rPr lang="en-US" sz="825" dirty="0">
                <a:solidFill>
                  <a:srgbClr val="000000"/>
                </a:solidFill>
              </a:rPr>
              <a:t> Use a welcome phrase to start off the day like “Hello.”  Or be creative such as; Marvelous Monday, Happy Taco Tuesday, etc.</a:t>
            </a:r>
          </a:p>
          <a:p>
            <a:r>
              <a:rPr lang="en-US" sz="825" b="1" dirty="0">
                <a:solidFill>
                  <a:srgbClr val="000000"/>
                </a:solidFill>
              </a:rPr>
              <a:t>Good News/Praise: </a:t>
            </a:r>
            <a:r>
              <a:rPr lang="en-US" sz="825" dirty="0">
                <a:solidFill>
                  <a:srgbClr val="000000"/>
                </a:solidFill>
              </a:rPr>
              <a:t>Acknowledge individuals for their hard work, doing a good job, helping another employee, and/or the team being recognized for their work.</a:t>
            </a:r>
          </a:p>
          <a:p>
            <a:r>
              <a:rPr lang="en-US" sz="825" b="1" dirty="0">
                <a:solidFill>
                  <a:srgbClr val="000000"/>
                </a:solidFill>
              </a:rPr>
              <a:t>Upcoming events: </a:t>
            </a:r>
            <a:r>
              <a:rPr lang="en-US" sz="825" dirty="0">
                <a:solidFill>
                  <a:srgbClr val="000000"/>
                </a:solidFill>
              </a:rPr>
              <a:t> Include any special or upcoming events such as holidays, early dismissal, field trips, spirit day(s).</a:t>
            </a:r>
          </a:p>
          <a:p>
            <a:r>
              <a:rPr lang="en-US" sz="825" b="1" dirty="0">
                <a:solidFill>
                  <a:srgbClr val="000000"/>
                </a:solidFill>
              </a:rPr>
              <a:t>Training:  </a:t>
            </a:r>
            <a:r>
              <a:rPr lang="en-US" sz="825" dirty="0">
                <a:solidFill>
                  <a:srgbClr val="000000"/>
                </a:solidFill>
              </a:rPr>
              <a:t>Inform training due dates, monthly training(s), For The Health Of It Wellness News.</a:t>
            </a:r>
          </a:p>
          <a:p>
            <a:endParaRPr lang="en-US" sz="300" dirty="0">
              <a:solidFill>
                <a:srgbClr val="000000"/>
              </a:solidFill>
            </a:endParaRPr>
          </a:p>
          <a:p>
            <a:r>
              <a:rPr lang="en-US" sz="825" b="1" i="1" dirty="0">
                <a:solidFill>
                  <a:srgbClr val="000000"/>
                </a:solidFill>
              </a:rPr>
              <a:t>Meal Services Section</a:t>
            </a:r>
          </a:p>
          <a:p>
            <a:r>
              <a:rPr lang="en-US" sz="825" b="1" dirty="0">
                <a:solidFill>
                  <a:srgbClr val="000000"/>
                </a:solidFill>
              </a:rPr>
              <a:t>Breakfast:</a:t>
            </a:r>
            <a:r>
              <a:rPr lang="en-US" sz="825" dirty="0">
                <a:solidFill>
                  <a:srgbClr val="000000"/>
                </a:solidFill>
              </a:rPr>
              <a:t> Include any substitutions, changes, increase or decrease to meal counts; include N/A if no service or information needed.</a:t>
            </a:r>
          </a:p>
          <a:p>
            <a:r>
              <a:rPr lang="en-US" sz="825" b="1" dirty="0">
                <a:solidFill>
                  <a:srgbClr val="000000"/>
                </a:solidFill>
              </a:rPr>
              <a:t>Lunch:</a:t>
            </a:r>
            <a:r>
              <a:rPr lang="en-US" sz="825" dirty="0">
                <a:solidFill>
                  <a:srgbClr val="000000"/>
                </a:solidFill>
              </a:rPr>
              <a:t> Substitutions, additional items, changes, participation counts; include N/A if there are no changes to service or information needed.</a:t>
            </a:r>
          </a:p>
          <a:p>
            <a:r>
              <a:rPr lang="en-US" sz="825" b="1" dirty="0">
                <a:solidFill>
                  <a:srgbClr val="000000"/>
                </a:solidFill>
              </a:rPr>
              <a:t>Supper:</a:t>
            </a:r>
            <a:r>
              <a:rPr lang="en-US" sz="825" dirty="0">
                <a:solidFill>
                  <a:srgbClr val="000000"/>
                </a:solidFill>
              </a:rPr>
              <a:t> Substitutions, additional items, changes, participation counts; include N/A if there are no service changes or information needed.</a:t>
            </a:r>
          </a:p>
          <a:p>
            <a:r>
              <a:rPr lang="en-US" sz="825" b="1" dirty="0">
                <a:solidFill>
                  <a:srgbClr val="000000"/>
                </a:solidFill>
              </a:rPr>
              <a:t>EEC:</a:t>
            </a:r>
            <a:r>
              <a:rPr lang="en-US" sz="825" dirty="0">
                <a:solidFill>
                  <a:srgbClr val="000000"/>
                </a:solidFill>
              </a:rPr>
              <a:t>  Substitutions, additional items, changes, participation counts; include N/A if there are no service changes or information needed.</a:t>
            </a:r>
          </a:p>
          <a:p>
            <a:r>
              <a:rPr lang="en-US" sz="825" b="1" dirty="0">
                <a:solidFill>
                  <a:srgbClr val="000000"/>
                </a:solidFill>
              </a:rPr>
              <a:t>Provide by: </a:t>
            </a:r>
            <a:r>
              <a:rPr lang="en-US" sz="825" dirty="0">
                <a:solidFill>
                  <a:srgbClr val="000000"/>
                </a:solidFill>
              </a:rPr>
              <a:t>Indicate the name of the person delivering the pre-shift meeting.  The manager can designate other team members to deliver the pre-shift meeting.</a:t>
            </a:r>
          </a:p>
          <a:p>
            <a:pPr marL="205740" indent="-205740">
              <a:buAutoNum type="arabicParenR"/>
            </a:pPr>
            <a:endParaRPr lang="en-US" sz="750" dirty="0">
              <a:solidFill>
                <a:srgbClr val="000000"/>
              </a:solidFill>
            </a:endParaRPr>
          </a:p>
        </p:txBody>
      </p:sp>
      <p:sp>
        <p:nvSpPr>
          <p:cNvPr id="123" name="TextBox 122">
            <a:extLst>
              <a:ext uri="{FF2B5EF4-FFF2-40B4-BE49-F238E27FC236}">
                <a16:creationId xmlns:a16="http://schemas.microsoft.com/office/drawing/2014/main" id="{476A2C9D-AE1C-DCE3-B788-5E9298767EE3}"/>
              </a:ext>
            </a:extLst>
          </p:cNvPr>
          <p:cNvSpPr txBox="1"/>
          <p:nvPr/>
        </p:nvSpPr>
        <p:spPr>
          <a:xfrm>
            <a:off x="2091832" y="851741"/>
            <a:ext cx="4961287" cy="784830"/>
          </a:xfrm>
          <a:prstGeom prst="rect">
            <a:avLst/>
          </a:prstGeom>
          <a:noFill/>
        </p:spPr>
        <p:txBody>
          <a:bodyPr wrap="square" rtlCol="0">
            <a:spAutoFit/>
          </a:bodyPr>
          <a:lstStyle/>
          <a:p>
            <a:r>
              <a:rPr lang="en-US" sz="900" dirty="0">
                <a:solidFill>
                  <a:srgbClr val="000000"/>
                </a:solidFill>
              </a:rPr>
              <a:t>A pre-shift meeting occurs before meal service, where the manager on duty huddles up their team to communicate the days goals, relay important updates, coach them and give advice, and get the team excited for the upcoming shift. When preparing the day’s pre-shift message, review the previous day’s information, repeat any important messages from the previous days.</a:t>
            </a:r>
          </a:p>
          <a:p>
            <a:endParaRPr lang="en-US" sz="900" dirty="0">
              <a:solidFill>
                <a:srgbClr val="000000"/>
              </a:solidFill>
            </a:endParaRPr>
          </a:p>
        </p:txBody>
      </p:sp>
      <p:pic>
        <p:nvPicPr>
          <p:cNvPr id="3" name="Picture 2">
            <a:extLst>
              <a:ext uri="{FF2B5EF4-FFF2-40B4-BE49-F238E27FC236}">
                <a16:creationId xmlns:a16="http://schemas.microsoft.com/office/drawing/2014/main" id="{EED434E5-C080-A10E-7FFF-4A3FF57D453B}"/>
              </a:ext>
            </a:extLst>
          </p:cNvPr>
          <p:cNvPicPr>
            <a:picLocks noChangeAspect="1"/>
          </p:cNvPicPr>
          <p:nvPr/>
        </p:nvPicPr>
        <p:blipFill>
          <a:blip r:embed="rId2"/>
          <a:stretch>
            <a:fillRect/>
          </a:stretch>
        </p:blipFill>
        <p:spPr>
          <a:xfrm>
            <a:off x="2071688" y="116844"/>
            <a:ext cx="723900" cy="685800"/>
          </a:xfrm>
          <a:prstGeom prst="rect">
            <a:avLst/>
          </a:prstGeom>
        </p:spPr>
      </p:pic>
      <p:pic>
        <p:nvPicPr>
          <p:cNvPr id="5" name="Picture 4">
            <a:extLst>
              <a:ext uri="{FF2B5EF4-FFF2-40B4-BE49-F238E27FC236}">
                <a16:creationId xmlns:a16="http://schemas.microsoft.com/office/drawing/2014/main" id="{E5646620-57CF-AC9A-79FF-9F9B4B096174}"/>
              </a:ext>
            </a:extLst>
          </p:cNvPr>
          <p:cNvPicPr>
            <a:picLocks noChangeAspect="1"/>
          </p:cNvPicPr>
          <p:nvPr/>
        </p:nvPicPr>
        <p:blipFill>
          <a:blip r:embed="rId3"/>
          <a:stretch>
            <a:fillRect/>
          </a:stretch>
        </p:blipFill>
        <p:spPr>
          <a:xfrm>
            <a:off x="6333029" y="120038"/>
            <a:ext cx="720090" cy="685800"/>
          </a:xfrm>
          <a:prstGeom prst="rect">
            <a:avLst/>
          </a:prstGeom>
        </p:spPr>
      </p:pic>
      <p:grpSp>
        <p:nvGrpSpPr>
          <p:cNvPr id="2" name="Group 1">
            <a:extLst>
              <a:ext uri="{FF2B5EF4-FFF2-40B4-BE49-F238E27FC236}">
                <a16:creationId xmlns:a16="http://schemas.microsoft.com/office/drawing/2014/main" id="{683317B6-DD9C-6AD7-67F7-49C4E47AAA2E}"/>
              </a:ext>
            </a:extLst>
          </p:cNvPr>
          <p:cNvGrpSpPr/>
          <p:nvPr/>
        </p:nvGrpSpPr>
        <p:grpSpPr>
          <a:xfrm>
            <a:off x="2214766" y="5275619"/>
            <a:ext cx="4776173" cy="1064044"/>
            <a:chOff x="247252" y="4702285"/>
            <a:chExt cx="6211293" cy="1369188"/>
          </a:xfrm>
        </p:grpSpPr>
        <p:pic>
          <p:nvPicPr>
            <p:cNvPr id="28" name="Picture 27">
              <a:extLst>
                <a:ext uri="{FF2B5EF4-FFF2-40B4-BE49-F238E27FC236}">
                  <a16:creationId xmlns:a16="http://schemas.microsoft.com/office/drawing/2014/main" id="{4110A9AB-CBFF-047A-453B-FC672DD5C504}"/>
                </a:ext>
              </a:extLst>
            </p:cNvPr>
            <p:cNvPicPr>
              <a:picLocks noChangeAspect="1"/>
            </p:cNvPicPr>
            <p:nvPr/>
          </p:nvPicPr>
          <p:blipFill rotWithShape="1">
            <a:blip r:embed="rId4"/>
            <a:srcRect r="52250"/>
            <a:stretch/>
          </p:blipFill>
          <p:spPr>
            <a:xfrm>
              <a:off x="247252" y="4702285"/>
              <a:ext cx="2964724" cy="1369188"/>
            </a:xfrm>
            <a:prstGeom prst="rect">
              <a:avLst/>
            </a:prstGeom>
          </p:spPr>
        </p:pic>
        <p:pic>
          <p:nvPicPr>
            <p:cNvPr id="29" name="Picture 28">
              <a:extLst>
                <a:ext uri="{FF2B5EF4-FFF2-40B4-BE49-F238E27FC236}">
                  <a16:creationId xmlns:a16="http://schemas.microsoft.com/office/drawing/2014/main" id="{DF716F5F-39C2-B57C-07FB-997E9B0D6645}"/>
                </a:ext>
              </a:extLst>
            </p:cNvPr>
            <p:cNvPicPr>
              <a:picLocks noChangeAspect="1"/>
            </p:cNvPicPr>
            <p:nvPr/>
          </p:nvPicPr>
          <p:blipFill rotWithShape="1">
            <a:blip r:embed="rId4"/>
            <a:srcRect l="48149" r="-438"/>
            <a:stretch/>
          </p:blipFill>
          <p:spPr>
            <a:xfrm>
              <a:off x="3211976" y="4702285"/>
              <a:ext cx="3246569" cy="1369188"/>
            </a:xfrm>
            <a:prstGeom prst="rect">
              <a:avLst/>
            </a:prstGeom>
          </p:spPr>
        </p:pic>
      </p:grpSp>
      <p:pic>
        <p:nvPicPr>
          <p:cNvPr id="6" name="Picture 5">
            <a:extLst>
              <a:ext uri="{FF2B5EF4-FFF2-40B4-BE49-F238E27FC236}">
                <a16:creationId xmlns:a16="http://schemas.microsoft.com/office/drawing/2014/main" id="{B6772BBE-1219-AEA1-A453-85BEA72C6596}"/>
              </a:ext>
            </a:extLst>
          </p:cNvPr>
          <p:cNvPicPr>
            <a:picLocks noChangeAspect="1"/>
          </p:cNvPicPr>
          <p:nvPr/>
        </p:nvPicPr>
        <p:blipFill>
          <a:blip r:embed="rId5"/>
          <a:stretch>
            <a:fillRect/>
          </a:stretch>
        </p:blipFill>
        <p:spPr>
          <a:xfrm>
            <a:off x="2186855" y="1536798"/>
            <a:ext cx="4825113" cy="1064044"/>
          </a:xfrm>
          <a:prstGeom prst="rect">
            <a:avLst/>
          </a:prstGeom>
        </p:spPr>
      </p:pic>
    </p:spTree>
    <p:extLst>
      <p:ext uri="{BB962C8B-B14F-4D97-AF65-F5344CB8AC3E}">
        <p14:creationId xmlns:p14="http://schemas.microsoft.com/office/powerpoint/2010/main" val="1280796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6257A6-FB73-AF14-5913-CB259600BB14}"/>
              </a:ext>
            </a:extLst>
          </p:cNvPr>
          <p:cNvSpPr>
            <a:spLocks noGrp="1"/>
          </p:cNvSpPr>
          <p:nvPr>
            <p:ph type="title"/>
          </p:nvPr>
        </p:nvSpPr>
        <p:spPr>
          <a:xfrm>
            <a:off x="136358" y="201168"/>
            <a:ext cx="8871284" cy="1350947"/>
          </a:xfrm>
        </p:spPr>
        <p:txBody>
          <a:bodyPr>
            <a:noAutofit/>
          </a:bodyPr>
          <a:lstStyle/>
          <a:p>
            <a:pPr algn="ctr"/>
            <a:r>
              <a:rPr lang="en-US" dirty="0">
                <a:solidFill>
                  <a:srgbClr val="000000"/>
                </a:solidFill>
                <a:latin typeface="+mn-lt"/>
              </a:rPr>
              <a:t>Completing The Weekly Pre-Shift Meeting</a:t>
            </a:r>
          </a:p>
        </p:txBody>
      </p:sp>
      <p:sp>
        <p:nvSpPr>
          <p:cNvPr id="11" name="TextBox 10">
            <a:extLst>
              <a:ext uri="{FF2B5EF4-FFF2-40B4-BE49-F238E27FC236}">
                <a16:creationId xmlns:a16="http://schemas.microsoft.com/office/drawing/2014/main" id="{B29EC710-15C7-F870-020A-CF555A4B5064}"/>
              </a:ext>
            </a:extLst>
          </p:cNvPr>
          <p:cNvSpPr txBox="1"/>
          <p:nvPr/>
        </p:nvSpPr>
        <p:spPr>
          <a:xfrm>
            <a:off x="136358" y="1464395"/>
            <a:ext cx="8871283" cy="2862322"/>
          </a:xfrm>
          <a:prstGeom prst="rect">
            <a:avLst/>
          </a:prstGeom>
          <a:noFill/>
        </p:spPr>
        <p:txBody>
          <a:bodyPr wrap="square" rtlCol="0">
            <a:spAutoFit/>
          </a:bodyPr>
          <a:lstStyle/>
          <a:p>
            <a:r>
              <a:rPr lang="en-US" sz="2000" b="1" dirty="0">
                <a:solidFill>
                  <a:srgbClr val="000000"/>
                </a:solidFill>
              </a:rPr>
              <a:t>Date:</a:t>
            </a:r>
            <a:r>
              <a:rPr lang="en-US" sz="2000" dirty="0">
                <a:solidFill>
                  <a:srgbClr val="000000"/>
                </a:solidFill>
              </a:rPr>
              <a:t> Insert today’s date </a:t>
            </a:r>
          </a:p>
          <a:p>
            <a:r>
              <a:rPr lang="en-US" sz="2000" b="1" dirty="0">
                <a:solidFill>
                  <a:srgbClr val="000000"/>
                </a:solidFill>
              </a:rPr>
              <a:t>Greeting:</a:t>
            </a:r>
            <a:r>
              <a:rPr lang="en-US" sz="2000" dirty="0">
                <a:solidFill>
                  <a:srgbClr val="000000"/>
                </a:solidFill>
              </a:rPr>
              <a:t> Use a welcome phrase to start off the day like “Hello.”  Or be creative such as; Marvelous Monday, Happy Taco Tuesday, etc.</a:t>
            </a:r>
          </a:p>
          <a:p>
            <a:r>
              <a:rPr lang="en-US" sz="2000" b="1" dirty="0">
                <a:solidFill>
                  <a:srgbClr val="000000"/>
                </a:solidFill>
              </a:rPr>
              <a:t>Good News/Praise: </a:t>
            </a:r>
            <a:r>
              <a:rPr lang="en-US" sz="2000" dirty="0">
                <a:solidFill>
                  <a:srgbClr val="000000"/>
                </a:solidFill>
              </a:rPr>
              <a:t>Acknowledge individuals for their hard work, doing a good job, helping another employee, and/or the team being recognized for their work.</a:t>
            </a:r>
          </a:p>
          <a:p>
            <a:r>
              <a:rPr lang="en-US" sz="2000" b="1" dirty="0">
                <a:solidFill>
                  <a:srgbClr val="000000"/>
                </a:solidFill>
              </a:rPr>
              <a:t>Upcoming events: </a:t>
            </a:r>
            <a:r>
              <a:rPr lang="en-US" sz="2000" dirty="0">
                <a:solidFill>
                  <a:srgbClr val="000000"/>
                </a:solidFill>
              </a:rPr>
              <a:t> Include any special or upcoming events such as holidays, early dismissal, field trips, spirit day(s).</a:t>
            </a:r>
          </a:p>
          <a:p>
            <a:r>
              <a:rPr lang="en-US" sz="2000" b="1" dirty="0">
                <a:solidFill>
                  <a:srgbClr val="000000"/>
                </a:solidFill>
              </a:rPr>
              <a:t>Training:  </a:t>
            </a:r>
            <a:r>
              <a:rPr lang="en-US" sz="2000" dirty="0">
                <a:solidFill>
                  <a:srgbClr val="000000"/>
                </a:solidFill>
              </a:rPr>
              <a:t>Inform training due dates, monthly training(s), For The Health Of It Wellness News.</a:t>
            </a:r>
          </a:p>
        </p:txBody>
      </p:sp>
      <p:pic>
        <p:nvPicPr>
          <p:cNvPr id="7" name="Picture 6">
            <a:extLst>
              <a:ext uri="{FF2B5EF4-FFF2-40B4-BE49-F238E27FC236}">
                <a16:creationId xmlns:a16="http://schemas.microsoft.com/office/drawing/2014/main" id="{F4B7F4CB-D082-00E0-8FE1-D3A9620FC8A8}"/>
              </a:ext>
            </a:extLst>
          </p:cNvPr>
          <p:cNvPicPr>
            <a:picLocks noChangeAspect="1"/>
          </p:cNvPicPr>
          <p:nvPr/>
        </p:nvPicPr>
        <p:blipFill rotWithShape="1">
          <a:blip r:embed="rId2"/>
          <a:srcRect r="52618"/>
          <a:stretch/>
        </p:blipFill>
        <p:spPr>
          <a:xfrm>
            <a:off x="1999070" y="4256125"/>
            <a:ext cx="4846320" cy="2262881"/>
          </a:xfrm>
          <a:prstGeom prst="rect">
            <a:avLst/>
          </a:prstGeom>
        </p:spPr>
      </p:pic>
      <p:sp>
        <p:nvSpPr>
          <p:cNvPr id="3" name="TextBox 2">
            <a:extLst>
              <a:ext uri="{FF2B5EF4-FFF2-40B4-BE49-F238E27FC236}">
                <a16:creationId xmlns:a16="http://schemas.microsoft.com/office/drawing/2014/main" id="{90D8AA6A-07BB-55B5-DFE1-F34EF063EE75}"/>
              </a:ext>
            </a:extLst>
          </p:cNvPr>
          <p:cNvSpPr txBox="1"/>
          <p:nvPr/>
        </p:nvSpPr>
        <p:spPr>
          <a:xfrm>
            <a:off x="5247373" y="4350403"/>
            <a:ext cx="2310063" cy="338554"/>
          </a:xfrm>
          <a:prstGeom prst="rect">
            <a:avLst/>
          </a:prstGeom>
          <a:noFill/>
        </p:spPr>
        <p:txBody>
          <a:bodyPr wrap="square" rtlCol="0">
            <a:spAutoFit/>
          </a:bodyPr>
          <a:lstStyle/>
          <a:p>
            <a:r>
              <a:rPr lang="en-US" sz="1600" dirty="0">
                <a:solidFill>
                  <a:srgbClr val="000000"/>
                </a:solidFill>
              </a:rPr>
              <a:t>Marvelous Monday</a:t>
            </a:r>
          </a:p>
        </p:txBody>
      </p:sp>
      <p:sp>
        <p:nvSpPr>
          <p:cNvPr id="9" name="TextBox 8">
            <a:extLst>
              <a:ext uri="{FF2B5EF4-FFF2-40B4-BE49-F238E27FC236}">
                <a16:creationId xmlns:a16="http://schemas.microsoft.com/office/drawing/2014/main" id="{1B1DBD47-6141-669E-D84B-74A9072C6828}"/>
              </a:ext>
            </a:extLst>
          </p:cNvPr>
          <p:cNvSpPr txBox="1"/>
          <p:nvPr/>
        </p:nvSpPr>
        <p:spPr>
          <a:xfrm>
            <a:off x="2759242" y="4320293"/>
            <a:ext cx="1280160" cy="338554"/>
          </a:xfrm>
          <a:prstGeom prst="rect">
            <a:avLst/>
          </a:prstGeom>
          <a:noFill/>
        </p:spPr>
        <p:txBody>
          <a:bodyPr wrap="square" rtlCol="0">
            <a:spAutoFit/>
          </a:bodyPr>
          <a:lstStyle/>
          <a:p>
            <a:r>
              <a:rPr lang="en-US" sz="1600" dirty="0">
                <a:solidFill>
                  <a:srgbClr val="000000"/>
                </a:solidFill>
              </a:rPr>
              <a:t>6/23/2022</a:t>
            </a:r>
          </a:p>
        </p:txBody>
      </p:sp>
      <p:sp>
        <p:nvSpPr>
          <p:cNvPr id="10" name="TextBox 9">
            <a:extLst>
              <a:ext uri="{FF2B5EF4-FFF2-40B4-BE49-F238E27FC236}">
                <a16:creationId xmlns:a16="http://schemas.microsoft.com/office/drawing/2014/main" id="{041A5FAF-7DE4-60D9-BFA6-E09B040093C7}"/>
              </a:ext>
            </a:extLst>
          </p:cNvPr>
          <p:cNvSpPr txBox="1"/>
          <p:nvPr/>
        </p:nvSpPr>
        <p:spPr>
          <a:xfrm>
            <a:off x="3904650" y="4641216"/>
            <a:ext cx="2940739" cy="584775"/>
          </a:xfrm>
          <a:prstGeom prst="rect">
            <a:avLst/>
          </a:prstGeom>
          <a:noFill/>
        </p:spPr>
        <p:txBody>
          <a:bodyPr wrap="square" rtlCol="0">
            <a:spAutoFit/>
          </a:bodyPr>
          <a:lstStyle/>
          <a:p>
            <a:pPr algn="ctr"/>
            <a:r>
              <a:rPr lang="en-US" sz="1600" dirty="0">
                <a:solidFill>
                  <a:srgbClr val="000000"/>
                </a:solidFill>
              </a:rPr>
              <a:t>Thanks, Teresa for staying extra yesterday to help shift</a:t>
            </a:r>
          </a:p>
        </p:txBody>
      </p:sp>
      <p:sp>
        <p:nvSpPr>
          <p:cNvPr id="12" name="TextBox 11">
            <a:extLst>
              <a:ext uri="{FF2B5EF4-FFF2-40B4-BE49-F238E27FC236}">
                <a16:creationId xmlns:a16="http://schemas.microsoft.com/office/drawing/2014/main" id="{3119478A-371C-D04D-8AB5-58232A67E603}"/>
              </a:ext>
            </a:extLst>
          </p:cNvPr>
          <p:cNvSpPr txBox="1"/>
          <p:nvPr/>
        </p:nvSpPr>
        <p:spPr>
          <a:xfrm>
            <a:off x="3797856" y="5225991"/>
            <a:ext cx="3657600" cy="338554"/>
          </a:xfrm>
          <a:prstGeom prst="rect">
            <a:avLst/>
          </a:prstGeom>
          <a:noFill/>
        </p:spPr>
        <p:txBody>
          <a:bodyPr wrap="square" rtlCol="0">
            <a:spAutoFit/>
          </a:bodyPr>
          <a:lstStyle/>
          <a:p>
            <a:r>
              <a:rPr lang="en-US" sz="1600" dirty="0">
                <a:solidFill>
                  <a:srgbClr val="000000"/>
                </a:solidFill>
              </a:rPr>
              <a:t>Tues. is Spirit Day; wear school colors</a:t>
            </a:r>
          </a:p>
        </p:txBody>
      </p:sp>
      <p:sp>
        <p:nvSpPr>
          <p:cNvPr id="13" name="TextBox 12">
            <a:extLst>
              <a:ext uri="{FF2B5EF4-FFF2-40B4-BE49-F238E27FC236}">
                <a16:creationId xmlns:a16="http://schemas.microsoft.com/office/drawing/2014/main" id="{0DD8A10E-70A3-E4D7-1D39-179F7F2AB6CF}"/>
              </a:ext>
            </a:extLst>
          </p:cNvPr>
          <p:cNvSpPr txBox="1"/>
          <p:nvPr/>
        </p:nvSpPr>
        <p:spPr>
          <a:xfrm>
            <a:off x="2971690" y="5667147"/>
            <a:ext cx="3657600" cy="338554"/>
          </a:xfrm>
          <a:prstGeom prst="rect">
            <a:avLst/>
          </a:prstGeom>
          <a:noFill/>
        </p:spPr>
        <p:txBody>
          <a:bodyPr wrap="square" rtlCol="0">
            <a:spAutoFit/>
          </a:bodyPr>
          <a:lstStyle/>
          <a:p>
            <a:r>
              <a:rPr lang="en-US" sz="1600" dirty="0" err="1">
                <a:solidFill>
                  <a:srgbClr val="000000"/>
                </a:solidFill>
              </a:rPr>
              <a:t>MyPLN</a:t>
            </a:r>
            <a:r>
              <a:rPr lang="en-US" sz="1600" dirty="0">
                <a:solidFill>
                  <a:srgbClr val="000000"/>
                </a:solidFill>
              </a:rPr>
              <a:t> training completion due 6/24/22</a:t>
            </a:r>
          </a:p>
        </p:txBody>
      </p:sp>
    </p:spTree>
    <p:extLst>
      <p:ext uri="{BB962C8B-B14F-4D97-AF65-F5344CB8AC3E}">
        <p14:creationId xmlns:p14="http://schemas.microsoft.com/office/powerpoint/2010/main" val="296115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0" y="182563"/>
            <a:ext cx="8642350" cy="1143000"/>
          </a:xfrm>
        </p:spPr>
        <p:txBody>
          <a:bodyPr>
            <a:normAutofit fontScale="90000"/>
          </a:bodyPr>
          <a:lstStyle/>
          <a:p>
            <a:r>
              <a:rPr lang="en-US" altLang="en-US" dirty="0"/>
              <a:t>Benefits of Holding Pre-Shift Meetings</a:t>
            </a:r>
          </a:p>
        </p:txBody>
      </p:sp>
      <p:grpSp>
        <p:nvGrpSpPr>
          <p:cNvPr id="4" name="Group 3">
            <a:extLst>
              <a:ext uri="{FF2B5EF4-FFF2-40B4-BE49-F238E27FC236}">
                <a16:creationId xmlns:a16="http://schemas.microsoft.com/office/drawing/2014/main" id="{BDB66B91-A08B-43E1-8DA1-144FBCEA6DB3}"/>
              </a:ext>
            </a:extLst>
          </p:cNvPr>
          <p:cNvGrpSpPr/>
          <p:nvPr/>
        </p:nvGrpSpPr>
        <p:grpSpPr>
          <a:xfrm>
            <a:off x="490330" y="1303337"/>
            <a:ext cx="2743200" cy="2125663"/>
            <a:chOff x="490330" y="1303337"/>
            <a:chExt cx="2743200" cy="2125663"/>
          </a:xfrm>
        </p:grpSpPr>
        <p:sp>
          <p:nvSpPr>
            <p:cNvPr id="2" name="Oval 1">
              <a:extLst>
                <a:ext uri="{FF2B5EF4-FFF2-40B4-BE49-F238E27FC236}">
                  <a16:creationId xmlns:a16="http://schemas.microsoft.com/office/drawing/2014/main" id="{42005AC0-173D-4C7D-9E6C-44305544457B}"/>
                </a:ext>
              </a:extLst>
            </p:cNvPr>
            <p:cNvSpPr/>
            <p:nvPr/>
          </p:nvSpPr>
          <p:spPr>
            <a:xfrm>
              <a:off x="490330" y="1303337"/>
              <a:ext cx="2743200" cy="2125663"/>
            </a:xfrm>
            <a:prstGeom prst="ellipse">
              <a:avLst/>
            </a:prstGeom>
            <a:solidFill>
              <a:schemeClr val="accent5">
                <a:alpha val="0"/>
              </a:schemeClr>
            </a:solidFill>
            <a:ln w="76200">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A2178F-4043-4217-9E0C-50A232891688}"/>
                </a:ext>
              </a:extLst>
            </p:cNvPr>
            <p:cNvSpPr txBox="1"/>
            <p:nvPr/>
          </p:nvSpPr>
          <p:spPr>
            <a:xfrm>
              <a:off x="965542" y="1854810"/>
              <a:ext cx="2267988" cy="954107"/>
            </a:xfrm>
            <a:prstGeom prst="rect">
              <a:avLst/>
            </a:prstGeom>
            <a:noFill/>
          </p:spPr>
          <p:txBody>
            <a:bodyPr wrap="square" rtlCol="0">
              <a:spAutoFit/>
            </a:bodyPr>
            <a:lstStyle/>
            <a:p>
              <a:r>
                <a:rPr lang="en-US" sz="2800" dirty="0">
                  <a:solidFill>
                    <a:sysClr val="windowText" lastClr="000000"/>
                  </a:solidFill>
                </a:rPr>
                <a:t>Promotes Consistency</a:t>
              </a:r>
            </a:p>
          </p:txBody>
        </p:sp>
      </p:grpSp>
      <p:grpSp>
        <p:nvGrpSpPr>
          <p:cNvPr id="5" name="Group 4">
            <a:extLst>
              <a:ext uri="{FF2B5EF4-FFF2-40B4-BE49-F238E27FC236}">
                <a16:creationId xmlns:a16="http://schemas.microsoft.com/office/drawing/2014/main" id="{E04D62FE-6630-4FFD-B1D9-52183ED96A38}"/>
              </a:ext>
            </a:extLst>
          </p:cNvPr>
          <p:cNvGrpSpPr/>
          <p:nvPr/>
        </p:nvGrpSpPr>
        <p:grpSpPr>
          <a:xfrm>
            <a:off x="5408237" y="1303337"/>
            <a:ext cx="2770221" cy="2125663"/>
            <a:chOff x="5408237" y="1303337"/>
            <a:chExt cx="2770221" cy="2125663"/>
          </a:xfrm>
        </p:grpSpPr>
        <p:sp>
          <p:nvSpPr>
            <p:cNvPr id="6" name="Oval 5">
              <a:extLst>
                <a:ext uri="{FF2B5EF4-FFF2-40B4-BE49-F238E27FC236}">
                  <a16:creationId xmlns:a16="http://schemas.microsoft.com/office/drawing/2014/main" id="{1F50DDA9-289C-4A31-963B-02DDE69FE9DF}"/>
                </a:ext>
              </a:extLst>
            </p:cNvPr>
            <p:cNvSpPr/>
            <p:nvPr/>
          </p:nvSpPr>
          <p:spPr>
            <a:xfrm>
              <a:off x="5408237" y="1303337"/>
              <a:ext cx="2743200" cy="2125663"/>
            </a:xfrm>
            <a:prstGeom prst="ellipse">
              <a:avLst/>
            </a:prstGeom>
            <a:solidFill>
              <a:schemeClr val="accent5">
                <a:alpha val="0"/>
              </a:schemeClr>
            </a:solidFill>
            <a:ln w="76200">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01B3246-D5F0-421A-A80D-9E269D48B307}"/>
                </a:ext>
              </a:extLst>
            </p:cNvPr>
            <p:cNvSpPr txBox="1"/>
            <p:nvPr/>
          </p:nvSpPr>
          <p:spPr>
            <a:xfrm>
              <a:off x="5910470" y="1889114"/>
              <a:ext cx="2267988" cy="954107"/>
            </a:xfrm>
            <a:prstGeom prst="rect">
              <a:avLst/>
            </a:prstGeom>
            <a:noFill/>
          </p:spPr>
          <p:txBody>
            <a:bodyPr wrap="square" rtlCol="0">
              <a:spAutoFit/>
            </a:bodyPr>
            <a:lstStyle/>
            <a:p>
              <a:r>
                <a:rPr lang="en-US" sz="2800" dirty="0">
                  <a:solidFill>
                    <a:sysClr val="windowText" lastClr="000000"/>
                  </a:solidFill>
                </a:rPr>
                <a:t>Creates </a:t>
              </a:r>
            </a:p>
            <a:p>
              <a:r>
                <a:rPr lang="en-US" sz="2800" dirty="0">
                  <a:solidFill>
                    <a:sysClr val="windowText" lastClr="000000"/>
                  </a:solidFill>
                </a:rPr>
                <a:t>Teamwork</a:t>
              </a:r>
            </a:p>
          </p:txBody>
        </p:sp>
      </p:grpSp>
      <p:grpSp>
        <p:nvGrpSpPr>
          <p:cNvPr id="10" name="Group 9">
            <a:extLst>
              <a:ext uri="{FF2B5EF4-FFF2-40B4-BE49-F238E27FC236}">
                <a16:creationId xmlns:a16="http://schemas.microsoft.com/office/drawing/2014/main" id="{592F5CAD-BB3F-45BB-AD96-0B476D450F84}"/>
              </a:ext>
            </a:extLst>
          </p:cNvPr>
          <p:cNvGrpSpPr/>
          <p:nvPr/>
        </p:nvGrpSpPr>
        <p:grpSpPr>
          <a:xfrm>
            <a:off x="3200400" y="3695354"/>
            <a:ext cx="2743200" cy="2125663"/>
            <a:chOff x="3200400" y="3695354"/>
            <a:chExt cx="2743200" cy="2125663"/>
          </a:xfrm>
        </p:grpSpPr>
        <p:sp>
          <p:nvSpPr>
            <p:cNvPr id="7" name="Oval 6">
              <a:extLst>
                <a:ext uri="{FF2B5EF4-FFF2-40B4-BE49-F238E27FC236}">
                  <a16:creationId xmlns:a16="http://schemas.microsoft.com/office/drawing/2014/main" id="{617AB09E-9E16-4957-BBE3-323B84B3AB04}"/>
                </a:ext>
              </a:extLst>
            </p:cNvPr>
            <p:cNvSpPr/>
            <p:nvPr/>
          </p:nvSpPr>
          <p:spPr>
            <a:xfrm>
              <a:off x="3200400" y="3695354"/>
              <a:ext cx="2743200" cy="2125663"/>
            </a:xfrm>
            <a:prstGeom prst="ellipse">
              <a:avLst/>
            </a:prstGeom>
            <a:solidFill>
              <a:schemeClr val="accent5">
                <a:alpha val="0"/>
              </a:schemeClr>
            </a:solidFill>
            <a:ln w="76200">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E11E80-B4FF-4ED6-940D-8FBE63F3261E}"/>
                </a:ext>
              </a:extLst>
            </p:cNvPr>
            <p:cNvSpPr txBox="1"/>
            <p:nvPr/>
          </p:nvSpPr>
          <p:spPr>
            <a:xfrm>
              <a:off x="3675612" y="4251006"/>
              <a:ext cx="2267988" cy="954107"/>
            </a:xfrm>
            <a:prstGeom prst="rect">
              <a:avLst/>
            </a:prstGeom>
            <a:noFill/>
          </p:spPr>
          <p:txBody>
            <a:bodyPr wrap="square" rtlCol="0">
              <a:spAutoFit/>
            </a:bodyPr>
            <a:lstStyle/>
            <a:p>
              <a:r>
                <a:rPr lang="en-US" sz="2800" dirty="0">
                  <a:solidFill>
                    <a:sysClr val="windowText" lastClr="000000"/>
                  </a:solidFill>
                </a:rPr>
                <a:t>Motivates Employees</a:t>
              </a:r>
            </a:p>
          </p:txBody>
        </p:sp>
      </p:grpSp>
    </p:spTree>
    <p:extLst>
      <p:ext uri="{BB962C8B-B14F-4D97-AF65-F5344CB8AC3E}">
        <p14:creationId xmlns:p14="http://schemas.microsoft.com/office/powerpoint/2010/main" val="3324168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1" presetClass="exit" presetSubtype="0" fill="hold"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itle 4"/>
          <p:cNvSpPr>
            <a:spLocks noGrp="1"/>
          </p:cNvSpPr>
          <p:nvPr>
            <p:ph type="title" idx="4294967295"/>
          </p:nvPr>
        </p:nvSpPr>
        <p:spPr>
          <a:xfrm>
            <a:off x="369277" y="605896"/>
            <a:ext cx="2313633" cy="5646208"/>
          </a:xfrm>
        </p:spPr>
        <p:txBody>
          <a:bodyPr vert="horz" lIns="91440" tIns="45720" rIns="91440" bIns="45720" rtlCol="0" anchor="ctr">
            <a:normAutofit/>
          </a:bodyPr>
          <a:lstStyle/>
          <a:p>
            <a:r>
              <a:rPr lang="en-US" altLang="en-US" sz="3100">
                <a:solidFill>
                  <a:srgbClr val="FFFFFF"/>
                </a:solidFill>
              </a:rPr>
              <a:t>What Is A Pre-Shift Meeting?</a:t>
            </a:r>
            <a:endParaRPr lang="en-US" sz="3100">
              <a:solidFill>
                <a:srgbClr val="FFFFFF"/>
              </a:solidFill>
            </a:endParaRPr>
          </a:p>
        </p:txBody>
      </p:sp>
      <p:sp>
        <p:nvSpPr>
          <p:cNvPr id="24" name="Rectangle 2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Content Placeholder 2"/>
          <p:cNvSpPr>
            <a:spLocks noGrp="1"/>
          </p:cNvSpPr>
          <p:nvPr>
            <p:ph idx="4294967295"/>
          </p:nvPr>
        </p:nvSpPr>
        <p:spPr>
          <a:xfrm>
            <a:off x="3113024" y="605896"/>
            <a:ext cx="5949696" cy="5646208"/>
          </a:xfrm>
        </p:spPr>
        <p:txBody>
          <a:bodyPr vert="horz" lIns="0" tIns="45720" rIns="0" bIns="45720" rtlCol="0" anchor="ctr">
            <a:normAutofit/>
          </a:bodyPr>
          <a:lstStyle/>
          <a:p>
            <a:r>
              <a:rPr lang="en-US" altLang="en-US" sz="2400" dirty="0"/>
              <a:t>A Pre-Shift Meeting is a short meeting that is held at the start of each work shift </a:t>
            </a:r>
          </a:p>
          <a:p>
            <a:pPr lvl="1"/>
            <a:r>
              <a:rPr lang="en-US" altLang="en-US" sz="2000" dirty="0"/>
              <a:t>It is used to communicate information to the staff</a:t>
            </a:r>
          </a:p>
          <a:p>
            <a:pPr lvl="1"/>
            <a:r>
              <a:rPr lang="en-US" altLang="en-US" sz="2000" dirty="0"/>
              <a:t>It is a vital tool to ensure the entire team is aware of what is happening in your cafeteria environment</a:t>
            </a:r>
          </a:p>
          <a:p>
            <a:r>
              <a:rPr lang="en-US" altLang="en-US" sz="2400" dirty="0"/>
              <a:t>How Often Should You Hold Pre-Shift Meetings?</a:t>
            </a:r>
          </a:p>
          <a:p>
            <a:pPr lvl="1"/>
            <a:r>
              <a:rPr lang="en-US" altLang="en-US" sz="2000" dirty="0"/>
              <a:t>Pre-Shift meetings should be an integral part of your daily operations and part of your communication strategy</a:t>
            </a:r>
          </a:p>
          <a:p>
            <a:pPr lvl="2"/>
            <a:r>
              <a:rPr lang="en-US" altLang="en-US" sz="1800" dirty="0"/>
              <a:t>Pre-shift meetings are held twice a day</a:t>
            </a:r>
          </a:p>
          <a:p>
            <a:pPr lvl="2"/>
            <a:r>
              <a:rPr lang="en-US" altLang="en-US" sz="1800" dirty="0"/>
              <a:t>Morning team members </a:t>
            </a:r>
          </a:p>
          <a:p>
            <a:pPr lvl="2"/>
            <a:r>
              <a:rPr lang="en-US" altLang="en-US" sz="1800" dirty="0"/>
              <a:t>Afternoon team members </a:t>
            </a:r>
          </a:p>
          <a:p>
            <a:endParaRPr lang="en-US" sz="2400" dirty="0"/>
          </a:p>
        </p:txBody>
      </p:sp>
    </p:spTree>
    <p:extLst>
      <p:ext uri="{BB962C8B-B14F-4D97-AF65-F5344CB8AC3E}">
        <p14:creationId xmlns:p14="http://schemas.microsoft.com/office/powerpoint/2010/main" val="303278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02A7FC-5C0C-52F5-1C0B-D07AF1F68D93}"/>
              </a:ext>
            </a:extLst>
          </p:cNvPr>
          <p:cNvSpPr txBox="1"/>
          <p:nvPr/>
        </p:nvSpPr>
        <p:spPr>
          <a:xfrm>
            <a:off x="571500" y="1391293"/>
            <a:ext cx="8001000" cy="4062651"/>
          </a:xfrm>
          <a:prstGeom prst="rect">
            <a:avLst/>
          </a:prstGeom>
          <a:noFill/>
        </p:spPr>
        <p:txBody>
          <a:bodyPr wrap="square" rtlCol="0">
            <a:spAutoFit/>
          </a:bodyPr>
          <a:lstStyle/>
          <a:p>
            <a:r>
              <a:rPr lang="en-US" sz="2400" dirty="0">
                <a:solidFill>
                  <a:srgbClr val="000000"/>
                </a:solidFill>
              </a:rPr>
              <a:t>A pre-shift meeting entails pertinent information staff members need to know for a successful operational day.</a:t>
            </a:r>
          </a:p>
          <a:p>
            <a:r>
              <a:rPr lang="en-US" sz="2400" b="1" dirty="0">
                <a:solidFill>
                  <a:srgbClr val="000000"/>
                </a:solidFill>
              </a:rPr>
              <a:t>Promotes Consistency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Daily operational goals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Relay important updates</a:t>
            </a:r>
          </a:p>
          <a:p>
            <a:endParaRPr lang="en-US" sz="400" dirty="0">
              <a:solidFill>
                <a:srgbClr val="000000"/>
              </a:solidFill>
            </a:endParaRPr>
          </a:p>
          <a:p>
            <a:r>
              <a:rPr lang="en-US" sz="2400" b="1" dirty="0">
                <a:solidFill>
                  <a:srgbClr val="000000"/>
                </a:solidFill>
              </a:rPr>
              <a:t>Creates Teamwork</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Coach and train staff</a:t>
            </a:r>
          </a:p>
          <a:p>
            <a:endParaRPr lang="en-US" sz="400" dirty="0">
              <a:solidFill>
                <a:srgbClr val="000000"/>
              </a:solidFill>
            </a:endParaRPr>
          </a:p>
          <a:p>
            <a:r>
              <a:rPr lang="en-US" sz="2400" b="1" dirty="0">
                <a:solidFill>
                  <a:srgbClr val="000000"/>
                </a:solidFill>
              </a:rPr>
              <a:t>Motivates Employees</a:t>
            </a:r>
          </a:p>
          <a:p>
            <a:pPr marL="800100" lvl="1" indent="-342900">
              <a:buFont typeface="Arial" panose="020B0604020202020204" pitchFamily="34" charset="0"/>
              <a:buChar char="•"/>
            </a:pPr>
            <a:r>
              <a:rPr lang="en-US" sz="2400" dirty="0">
                <a:solidFill>
                  <a:srgbClr val="000000"/>
                </a:solidFill>
              </a:rPr>
              <a:t>Provide positive feedback</a:t>
            </a:r>
          </a:p>
          <a:p>
            <a:pPr marL="800100" lvl="1" indent="-342900">
              <a:buFont typeface="Arial" panose="020B0604020202020204" pitchFamily="34" charset="0"/>
              <a:buChar char="•"/>
            </a:pPr>
            <a:r>
              <a:rPr lang="en-US" sz="2400" dirty="0">
                <a:solidFill>
                  <a:srgbClr val="000000"/>
                </a:solidFill>
              </a:rPr>
              <a:t>Get the team excited for the upcoming shift</a:t>
            </a:r>
          </a:p>
          <a:p>
            <a:endParaRPr lang="en-US" sz="400" dirty="0">
              <a:solidFill>
                <a:srgbClr val="000000"/>
              </a:solidFill>
            </a:endParaRPr>
          </a:p>
          <a:p>
            <a:endParaRPr lang="en-US" sz="600" dirty="0">
              <a:solidFill>
                <a:srgbClr val="000000"/>
              </a:solidFill>
            </a:endParaRPr>
          </a:p>
        </p:txBody>
      </p:sp>
      <p:sp>
        <p:nvSpPr>
          <p:cNvPr id="9" name="Title 4">
            <a:extLst>
              <a:ext uri="{FF2B5EF4-FFF2-40B4-BE49-F238E27FC236}">
                <a16:creationId xmlns:a16="http://schemas.microsoft.com/office/drawing/2014/main" id="{964B507F-ABB4-0849-FC16-D064FD829193}"/>
              </a:ext>
            </a:extLst>
          </p:cNvPr>
          <p:cNvSpPr txBox="1">
            <a:spLocks/>
          </p:cNvSpPr>
          <p:nvPr/>
        </p:nvSpPr>
        <p:spPr>
          <a:xfrm>
            <a:off x="309880" y="182880"/>
            <a:ext cx="852424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r>
              <a:rPr lang="en-US" altLang="en-US" dirty="0"/>
              <a:t>What Is Discussed In A Pre-Shift Meeting?</a:t>
            </a:r>
            <a:endParaRPr lang="en-US" dirty="0"/>
          </a:p>
        </p:txBody>
      </p:sp>
      <p:sp>
        <p:nvSpPr>
          <p:cNvPr id="10" name="TextBox 9">
            <a:extLst>
              <a:ext uri="{FF2B5EF4-FFF2-40B4-BE49-F238E27FC236}">
                <a16:creationId xmlns:a16="http://schemas.microsoft.com/office/drawing/2014/main" id="{2C92E183-A259-157A-528B-B032C1451B77}"/>
              </a:ext>
            </a:extLst>
          </p:cNvPr>
          <p:cNvSpPr txBox="1"/>
          <p:nvPr/>
        </p:nvSpPr>
        <p:spPr>
          <a:xfrm>
            <a:off x="741680" y="5519450"/>
            <a:ext cx="766064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When preparing the day’s pre-shift message, review the previous day’s information, repeat any important messages from the previous days.</a:t>
            </a:r>
          </a:p>
        </p:txBody>
      </p:sp>
    </p:spTree>
    <p:extLst>
      <p:ext uri="{BB962C8B-B14F-4D97-AF65-F5344CB8AC3E}">
        <p14:creationId xmlns:p14="http://schemas.microsoft.com/office/powerpoint/2010/main" val="945778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2563"/>
            <a:ext cx="5899150" cy="1143000"/>
          </a:xfrm>
        </p:spPr>
        <p:txBody>
          <a:bodyPr>
            <a:normAutofit fontScale="90000"/>
          </a:bodyPr>
          <a:lstStyle/>
          <a:p>
            <a:r>
              <a:rPr lang="en-US" dirty="0"/>
              <a:t>Pre-Shift Meeting Delivery</a:t>
            </a:r>
          </a:p>
        </p:txBody>
      </p:sp>
      <p:sp>
        <p:nvSpPr>
          <p:cNvPr id="4" name="TextBox 3">
            <a:extLst>
              <a:ext uri="{FF2B5EF4-FFF2-40B4-BE49-F238E27FC236}">
                <a16:creationId xmlns:a16="http://schemas.microsoft.com/office/drawing/2014/main" id="{00B0E736-BE8F-4517-9722-6C060C7A33EA}"/>
              </a:ext>
            </a:extLst>
          </p:cNvPr>
          <p:cNvSpPr txBox="1"/>
          <p:nvPr/>
        </p:nvSpPr>
        <p:spPr>
          <a:xfrm>
            <a:off x="350231" y="1341120"/>
            <a:ext cx="8346729" cy="1200329"/>
          </a:xfrm>
          <a:prstGeom prst="rect">
            <a:avLst/>
          </a:prstGeom>
          <a:noFill/>
        </p:spPr>
        <p:txBody>
          <a:bodyPr wrap="square" rtlCol="0">
            <a:spAutoFit/>
          </a:bodyPr>
          <a:lstStyle/>
          <a:p>
            <a:pPr lvl="0"/>
            <a:r>
              <a:rPr lang="en-US" altLang="en-US" sz="2400" dirty="0">
                <a:solidFill>
                  <a:srgbClr val="000000"/>
                </a:solidFill>
              </a:rPr>
              <a:t>The pre-shift meeting should be a joint-partnership between all members of the team.  </a:t>
            </a:r>
          </a:p>
          <a:p>
            <a:pPr lvl="0"/>
            <a:r>
              <a:rPr lang="en-US" altLang="en-US" sz="2400" dirty="0">
                <a:solidFill>
                  <a:srgbClr val="000000"/>
                </a:solidFill>
              </a:rPr>
              <a:t>Meetings are delivered in a positive, upbeat tone by:</a:t>
            </a:r>
          </a:p>
        </p:txBody>
      </p:sp>
      <p:grpSp>
        <p:nvGrpSpPr>
          <p:cNvPr id="3" name="Group 2">
            <a:extLst>
              <a:ext uri="{FF2B5EF4-FFF2-40B4-BE49-F238E27FC236}">
                <a16:creationId xmlns:a16="http://schemas.microsoft.com/office/drawing/2014/main" id="{CADFEF72-1665-DB10-37B0-6E8DF96BF51E}"/>
              </a:ext>
            </a:extLst>
          </p:cNvPr>
          <p:cNvGrpSpPr/>
          <p:nvPr/>
        </p:nvGrpSpPr>
        <p:grpSpPr>
          <a:xfrm>
            <a:off x="350231" y="2857782"/>
            <a:ext cx="2431984" cy="2295454"/>
            <a:chOff x="350231" y="2937780"/>
            <a:chExt cx="2431984" cy="2295454"/>
          </a:xfrm>
        </p:grpSpPr>
        <p:pic>
          <p:nvPicPr>
            <p:cNvPr id="7" name="Picture 28">
              <a:extLst>
                <a:ext uri="{FF2B5EF4-FFF2-40B4-BE49-F238E27FC236}">
                  <a16:creationId xmlns:a16="http://schemas.microsoft.com/office/drawing/2014/main" id="{5C471C1E-EFF0-4B91-97AA-B2677DF251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737"/>
            <a:stretch/>
          </p:blipFill>
          <p:spPr bwMode="auto">
            <a:xfrm>
              <a:off x="1005381" y="2937780"/>
              <a:ext cx="1063083" cy="18337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952B01-9F37-4B04-847F-580B860D13F9}"/>
                </a:ext>
              </a:extLst>
            </p:cNvPr>
            <p:cNvSpPr txBox="1"/>
            <p:nvPr/>
          </p:nvSpPr>
          <p:spPr>
            <a:xfrm>
              <a:off x="350231" y="4771569"/>
              <a:ext cx="2431984" cy="461665"/>
            </a:xfrm>
            <a:prstGeom prst="rect">
              <a:avLst/>
            </a:prstGeom>
            <a:solidFill>
              <a:srgbClr val="92D050"/>
            </a:solidFill>
          </p:spPr>
          <p:txBody>
            <a:bodyPr wrap="square" rtlCol="0">
              <a:spAutoFit/>
            </a:bodyPr>
            <a:lstStyle/>
            <a:p>
              <a:pPr algn="ctr"/>
              <a:r>
                <a:rPr lang="en-US" sz="2400" dirty="0">
                  <a:solidFill>
                    <a:srgbClr val="000000"/>
                  </a:solidFill>
                </a:rPr>
                <a:t>SENIOR WORKER</a:t>
              </a:r>
            </a:p>
          </p:txBody>
        </p:sp>
      </p:grpSp>
      <p:grpSp>
        <p:nvGrpSpPr>
          <p:cNvPr id="6" name="Group 5">
            <a:extLst>
              <a:ext uri="{FF2B5EF4-FFF2-40B4-BE49-F238E27FC236}">
                <a16:creationId xmlns:a16="http://schemas.microsoft.com/office/drawing/2014/main" id="{1EABE97A-CD4E-E04C-994B-5084A4CBC282}"/>
              </a:ext>
            </a:extLst>
          </p:cNvPr>
          <p:cNvGrpSpPr/>
          <p:nvPr/>
        </p:nvGrpSpPr>
        <p:grpSpPr>
          <a:xfrm>
            <a:off x="3516007" y="3348700"/>
            <a:ext cx="1747534" cy="2446965"/>
            <a:chOff x="3516007" y="3348700"/>
            <a:chExt cx="1747534" cy="2446965"/>
          </a:xfrm>
        </p:grpSpPr>
        <p:pic>
          <p:nvPicPr>
            <p:cNvPr id="8" name="Man2">
              <a:extLst>
                <a:ext uri="{FF2B5EF4-FFF2-40B4-BE49-F238E27FC236}">
                  <a16:creationId xmlns:a16="http://schemas.microsoft.com/office/drawing/2014/main" id="{05218735-5701-44F1-916F-13F6EA54E7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234"/>
            <a:stretch/>
          </p:blipFill>
          <p:spPr bwMode="auto">
            <a:xfrm>
              <a:off x="3858233" y="3348700"/>
              <a:ext cx="1063083" cy="19853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FA62CE3-8B0E-4F68-8EB5-F2BB5574AF7D}"/>
                </a:ext>
              </a:extLst>
            </p:cNvPr>
            <p:cNvSpPr txBox="1"/>
            <p:nvPr/>
          </p:nvSpPr>
          <p:spPr>
            <a:xfrm>
              <a:off x="3516007" y="5334000"/>
              <a:ext cx="1747534" cy="461665"/>
            </a:xfrm>
            <a:prstGeom prst="rect">
              <a:avLst/>
            </a:prstGeom>
            <a:solidFill>
              <a:schemeClr val="accent6"/>
            </a:solidFill>
          </p:spPr>
          <p:txBody>
            <a:bodyPr wrap="square" rtlCol="0">
              <a:spAutoFit/>
            </a:bodyPr>
            <a:lstStyle/>
            <a:p>
              <a:pPr algn="ctr"/>
              <a:r>
                <a:rPr lang="en-US" sz="2400" dirty="0">
                  <a:solidFill>
                    <a:srgbClr val="000000"/>
                  </a:solidFill>
                </a:rPr>
                <a:t>MANAGER</a:t>
              </a:r>
            </a:p>
          </p:txBody>
        </p:sp>
      </p:grpSp>
      <p:grpSp>
        <p:nvGrpSpPr>
          <p:cNvPr id="5" name="Group 4">
            <a:extLst>
              <a:ext uri="{FF2B5EF4-FFF2-40B4-BE49-F238E27FC236}">
                <a16:creationId xmlns:a16="http://schemas.microsoft.com/office/drawing/2014/main" id="{7FAE62C1-96E8-C880-5794-42CA8E3B94ED}"/>
              </a:ext>
            </a:extLst>
          </p:cNvPr>
          <p:cNvGrpSpPr/>
          <p:nvPr/>
        </p:nvGrpSpPr>
        <p:grpSpPr>
          <a:xfrm>
            <a:off x="6149734" y="2857782"/>
            <a:ext cx="1851266" cy="2248451"/>
            <a:chOff x="6149734" y="2857782"/>
            <a:chExt cx="1851266" cy="2248451"/>
          </a:xfrm>
        </p:grpSpPr>
        <p:pic>
          <p:nvPicPr>
            <p:cNvPr id="9" name="Man4">
              <a:extLst>
                <a:ext uri="{FF2B5EF4-FFF2-40B4-BE49-F238E27FC236}">
                  <a16:creationId xmlns:a16="http://schemas.microsoft.com/office/drawing/2014/main" id="{00A36B33-B424-4964-A0D8-33D0781E6D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454"/>
            <a:stretch/>
          </p:blipFill>
          <p:spPr bwMode="auto">
            <a:xfrm>
              <a:off x="6515028" y="2857782"/>
              <a:ext cx="1132558" cy="17867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D9BD310-6204-4053-AD79-495E5F7D8498}"/>
                </a:ext>
              </a:extLst>
            </p:cNvPr>
            <p:cNvSpPr txBox="1"/>
            <p:nvPr/>
          </p:nvSpPr>
          <p:spPr>
            <a:xfrm>
              <a:off x="6149734" y="4644568"/>
              <a:ext cx="1851266" cy="461665"/>
            </a:xfrm>
            <a:prstGeom prst="rect">
              <a:avLst/>
            </a:prstGeom>
            <a:solidFill>
              <a:srgbClr val="92D050"/>
            </a:solidFill>
          </p:spPr>
          <p:txBody>
            <a:bodyPr wrap="square" rtlCol="0">
              <a:spAutoFit/>
            </a:bodyPr>
            <a:lstStyle/>
            <a:p>
              <a:pPr algn="ctr"/>
              <a:r>
                <a:rPr lang="en-US" sz="2400" dirty="0">
                  <a:solidFill>
                    <a:srgbClr val="000000"/>
                  </a:solidFill>
                </a:rPr>
                <a:t>WORKER</a:t>
              </a:r>
            </a:p>
          </p:txBody>
        </p:sp>
      </p:grpSp>
    </p:spTree>
    <p:extLst>
      <p:ext uri="{BB962C8B-B14F-4D97-AF65-F5344CB8AC3E}">
        <p14:creationId xmlns:p14="http://schemas.microsoft.com/office/powerpoint/2010/main" val="4205482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822960" y="286603"/>
            <a:ext cx="7543800" cy="1450757"/>
          </a:xfrm>
        </p:spPr>
        <p:txBody>
          <a:bodyPr>
            <a:normAutofit/>
          </a:bodyPr>
          <a:lstStyle/>
          <a:p>
            <a:r>
              <a:rPr lang="en-US" altLang="en-US" dirty="0"/>
              <a:t>Pre-Shift Meeting Contents</a:t>
            </a:r>
          </a:p>
        </p:txBody>
      </p:sp>
      <p:graphicFrame>
        <p:nvGraphicFramePr>
          <p:cNvPr id="2" name="Diagram 1">
            <a:extLst>
              <a:ext uri="{FF2B5EF4-FFF2-40B4-BE49-F238E27FC236}">
                <a16:creationId xmlns:a16="http://schemas.microsoft.com/office/drawing/2014/main" id="{5AE106BA-0B27-47BD-8070-AB407527DD1B}"/>
              </a:ext>
            </a:extLst>
          </p:cNvPr>
          <p:cNvGraphicFramePr/>
          <p:nvPr>
            <p:extLst>
              <p:ext uri="{D42A27DB-BD31-4B8C-83A1-F6EECF244321}">
                <p14:modId xmlns:p14="http://schemas.microsoft.com/office/powerpoint/2010/main" val="3765180023"/>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10476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103164-FD3A-63EC-E54B-FFE31C30A581}"/>
              </a:ext>
            </a:extLst>
          </p:cNvPr>
          <p:cNvPicPr>
            <a:picLocks noChangeAspect="1"/>
          </p:cNvPicPr>
          <p:nvPr/>
        </p:nvPicPr>
        <p:blipFill rotWithShape="1">
          <a:blip r:embed="rId3"/>
          <a:srcRect l="3655" t="3170" r="6878" b="4895"/>
          <a:stretch/>
        </p:blipFill>
        <p:spPr>
          <a:xfrm>
            <a:off x="508000" y="1481757"/>
            <a:ext cx="3474720" cy="4685921"/>
          </a:xfrm>
          <a:prstGeom prst="rect">
            <a:avLst/>
          </a:prstGeom>
          <a:ln>
            <a:solidFill>
              <a:srgbClr val="000000"/>
            </a:solidFill>
          </a:ln>
        </p:spPr>
      </p:pic>
      <p:pic>
        <p:nvPicPr>
          <p:cNvPr id="7" name="Picture 6">
            <a:extLst>
              <a:ext uri="{FF2B5EF4-FFF2-40B4-BE49-F238E27FC236}">
                <a16:creationId xmlns:a16="http://schemas.microsoft.com/office/drawing/2014/main" id="{57224C08-6A87-20F8-9152-FABD27474E1E}"/>
              </a:ext>
            </a:extLst>
          </p:cNvPr>
          <p:cNvPicPr preferRelativeResize="0">
            <a:picLocks/>
          </p:cNvPicPr>
          <p:nvPr/>
        </p:nvPicPr>
        <p:blipFill rotWithShape="1">
          <a:blip r:embed="rId4"/>
          <a:srcRect l="2941" t="2023" r="3921" b="3065"/>
          <a:stretch/>
        </p:blipFill>
        <p:spPr>
          <a:xfrm>
            <a:off x="4572000" y="1481757"/>
            <a:ext cx="3474720" cy="4690872"/>
          </a:xfrm>
          <a:prstGeom prst="rect">
            <a:avLst/>
          </a:prstGeom>
          <a:ln>
            <a:solidFill>
              <a:srgbClr val="000000"/>
            </a:solidFill>
          </a:ln>
        </p:spPr>
      </p:pic>
      <p:sp>
        <p:nvSpPr>
          <p:cNvPr id="9" name="Title 1">
            <a:extLst>
              <a:ext uri="{FF2B5EF4-FFF2-40B4-BE49-F238E27FC236}">
                <a16:creationId xmlns:a16="http://schemas.microsoft.com/office/drawing/2014/main" id="{706D38DC-689E-C68D-9B22-F05A97AB7937}"/>
              </a:ext>
            </a:extLst>
          </p:cNvPr>
          <p:cNvSpPr>
            <a:spLocks noGrp="1"/>
          </p:cNvSpPr>
          <p:nvPr>
            <p:ph type="title"/>
          </p:nvPr>
        </p:nvSpPr>
        <p:spPr>
          <a:xfrm>
            <a:off x="246888" y="182880"/>
            <a:ext cx="8595360" cy="1143000"/>
          </a:xfrm>
        </p:spPr>
        <p:txBody>
          <a:bodyPr>
            <a:normAutofit/>
          </a:bodyPr>
          <a:lstStyle/>
          <a:p>
            <a:pPr algn="ctr"/>
            <a:r>
              <a:rPr lang="en-US" sz="4000" dirty="0"/>
              <a:t>Pre-Shift Meeting Instructions </a:t>
            </a:r>
          </a:p>
        </p:txBody>
      </p:sp>
    </p:spTree>
    <p:extLst>
      <p:ext uri="{BB962C8B-B14F-4D97-AF65-F5344CB8AC3E}">
        <p14:creationId xmlns:p14="http://schemas.microsoft.com/office/powerpoint/2010/main" val="39411457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6257A6-FB73-AF14-5913-CB259600BB14}"/>
              </a:ext>
            </a:extLst>
          </p:cNvPr>
          <p:cNvSpPr>
            <a:spLocks noGrp="1"/>
          </p:cNvSpPr>
          <p:nvPr>
            <p:ph type="title" idx="4294967295"/>
          </p:nvPr>
        </p:nvSpPr>
        <p:spPr>
          <a:xfrm>
            <a:off x="0" y="182563"/>
            <a:ext cx="8870950" cy="1350962"/>
          </a:xfrm>
        </p:spPr>
        <p:txBody>
          <a:bodyPr>
            <a:noAutofit/>
          </a:bodyPr>
          <a:lstStyle/>
          <a:p>
            <a:pPr algn="ctr"/>
            <a:r>
              <a:rPr lang="en-US" dirty="0">
                <a:solidFill>
                  <a:srgbClr val="000000"/>
                </a:solidFill>
                <a:latin typeface="+mn-lt"/>
              </a:rPr>
              <a:t>Completing The Weekly Pre-Shift Meeting</a:t>
            </a:r>
          </a:p>
        </p:txBody>
      </p:sp>
      <p:sp>
        <p:nvSpPr>
          <p:cNvPr id="11" name="TextBox 10">
            <a:extLst>
              <a:ext uri="{FF2B5EF4-FFF2-40B4-BE49-F238E27FC236}">
                <a16:creationId xmlns:a16="http://schemas.microsoft.com/office/drawing/2014/main" id="{B29EC710-15C7-F870-020A-CF555A4B5064}"/>
              </a:ext>
            </a:extLst>
          </p:cNvPr>
          <p:cNvSpPr txBox="1"/>
          <p:nvPr/>
        </p:nvSpPr>
        <p:spPr>
          <a:xfrm>
            <a:off x="73792" y="1432311"/>
            <a:ext cx="8871283" cy="400110"/>
          </a:xfrm>
          <a:prstGeom prst="rect">
            <a:avLst/>
          </a:prstGeom>
          <a:noFill/>
        </p:spPr>
        <p:txBody>
          <a:bodyPr wrap="square" rtlCol="0">
            <a:spAutoFit/>
          </a:bodyPr>
          <a:lstStyle/>
          <a:p>
            <a:r>
              <a:rPr lang="en-US" sz="2000" b="1" dirty="0">
                <a:solidFill>
                  <a:srgbClr val="000000"/>
                </a:solidFill>
              </a:rPr>
              <a:t>Date:</a:t>
            </a:r>
            <a:r>
              <a:rPr lang="en-US" sz="2000" dirty="0">
                <a:solidFill>
                  <a:srgbClr val="000000"/>
                </a:solidFill>
              </a:rPr>
              <a:t> Insert today’s date </a:t>
            </a:r>
          </a:p>
        </p:txBody>
      </p:sp>
      <p:pic>
        <p:nvPicPr>
          <p:cNvPr id="7" name="Picture 6">
            <a:extLst>
              <a:ext uri="{FF2B5EF4-FFF2-40B4-BE49-F238E27FC236}">
                <a16:creationId xmlns:a16="http://schemas.microsoft.com/office/drawing/2014/main" id="{F4B7F4CB-D082-00E0-8FE1-D3A9620FC8A8}"/>
              </a:ext>
            </a:extLst>
          </p:cNvPr>
          <p:cNvPicPr>
            <a:picLocks noChangeAspect="1"/>
          </p:cNvPicPr>
          <p:nvPr/>
        </p:nvPicPr>
        <p:blipFill rotWithShape="1">
          <a:blip r:embed="rId2"/>
          <a:srcRect r="52618"/>
          <a:stretch/>
        </p:blipFill>
        <p:spPr>
          <a:xfrm>
            <a:off x="2191994" y="4221149"/>
            <a:ext cx="4437296" cy="2262881"/>
          </a:xfrm>
          <a:prstGeom prst="rect">
            <a:avLst/>
          </a:prstGeom>
        </p:spPr>
      </p:pic>
      <p:sp>
        <p:nvSpPr>
          <p:cNvPr id="3" name="TextBox 2">
            <a:extLst>
              <a:ext uri="{FF2B5EF4-FFF2-40B4-BE49-F238E27FC236}">
                <a16:creationId xmlns:a16="http://schemas.microsoft.com/office/drawing/2014/main" id="{90D8AA6A-07BB-55B5-DFE1-F34EF063EE75}"/>
              </a:ext>
            </a:extLst>
          </p:cNvPr>
          <p:cNvSpPr txBox="1"/>
          <p:nvPr/>
        </p:nvSpPr>
        <p:spPr>
          <a:xfrm>
            <a:off x="5247373" y="4350403"/>
            <a:ext cx="2310063" cy="338554"/>
          </a:xfrm>
          <a:prstGeom prst="rect">
            <a:avLst/>
          </a:prstGeom>
          <a:noFill/>
        </p:spPr>
        <p:txBody>
          <a:bodyPr wrap="square" rtlCol="0">
            <a:spAutoFit/>
          </a:bodyPr>
          <a:lstStyle/>
          <a:p>
            <a:r>
              <a:rPr lang="en-US" sz="1600" dirty="0">
                <a:solidFill>
                  <a:srgbClr val="000000"/>
                </a:solidFill>
              </a:rPr>
              <a:t>Marvelous Monday</a:t>
            </a:r>
          </a:p>
        </p:txBody>
      </p:sp>
      <p:sp>
        <p:nvSpPr>
          <p:cNvPr id="9" name="TextBox 8">
            <a:extLst>
              <a:ext uri="{FF2B5EF4-FFF2-40B4-BE49-F238E27FC236}">
                <a16:creationId xmlns:a16="http://schemas.microsoft.com/office/drawing/2014/main" id="{1B1DBD47-6141-669E-D84B-74A9072C6828}"/>
              </a:ext>
            </a:extLst>
          </p:cNvPr>
          <p:cNvSpPr txBox="1"/>
          <p:nvPr/>
        </p:nvSpPr>
        <p:spPr>
          <a:xfrm>
            <a:off x="2759242" y="4320293"/>
            <a:ext cx="1280160" cy="338554"/>
          </a:xfrm>
          <a:prstGeom prst="rect">
            <a:avLst/>
          </a:prstGeom>
          <a:noFill/>
        </p:spPr>
        <p:txBody>
          <a:bodyPr wrap="square" rtlCol="0">
            <a:spAutoFit/>
          </a:bodyPr>
          <a:lstStyle/>
          <a:p>
            <a:r>
              <a:rPr lang="en-US" sz="1600" dirty="0">
                <a:solidFill>
                  <a:srgbClr val="000000"/>
                </a:solidFill>
              </a:rPr>
              <a:t>6/23/2022</a:t>
            </a:r>
          </a:p>
        </p:txBody>
      </p:sp>
      <p:sp>
        <p:nvSpPr>
          <p:cNvPr id="10" name="TextBox 9">
            <a:extLst>
              <a:ext uri="{FF2B5EF4-FFF2-40B4-BE49-F238E27FC236}">
                <a16:creationId xmlns:a16="http://schemas.microsoft.com/office/drawing/2014/main" id="{041A5FAF-7DE4-60D9-BFA6-E09B040093C7}"/>
              </a:ext>
            </a:extLst>
          </p:cNvPr>
          <p:cNvSpPr txBox="1"/>
          <p:nvPr/>
        </p:nvSpPr>
        <p:spPr>
          <a:xfrm>
            <a:off x="3904650" y="4641216"/>
            <a:ext cx="2940739" cy="584775"/>
          </a:xfrm>
          <a:prstGeom prst="rect">
            <a:avLst/>
          </a:prstGeom>
          <a:noFill/>
        </p:spPr>
        <p:txBody>
          <a:bodyPr wrap="square" rtlCol="0">
            <a:spAutoFit/>
          </a:bodyPr>
          <a:lstStyle/>
          <a:p>
            <a:pPr algn="ctr"/>
            <a:r>
              <a:rPr lang="en-US" sz="1600" dirty="0">
                <a:solidFill>
                  <a:srgbClr val="000000"/>
                </a:solidFill>
              </a:rPr>
              <a:t>Thanks, Teresa for staying extra yesterday to help shift</a:t>
            </a:r>
          </a:p>
        </p:txBody>
      </p:sp>
      <p:sp>
        <p:nvSpPr>
          <p:cNvPr id="12" name="TextBox 11">
            <a:extLst>
              <a:ext uri="{FF2B5EF4-FFF2-40B4-BE49-F238E27FC236}">
                <a16:creationId xmlns:a16="http://schemas.microsoft.com/office/drawing/2014/main" id="{3119478A-371C-D04D-8AB5-58232A67E603}"/>
              </a:ext>
            </a:extLst>
          </p:cNvPr>
          <p:cNvSpPr txBox="1"/>
          <p:nvPr/>
        </p:nvSpPr>
        <p:spPr>
          <a:xfrm>
            <a:off x="3797856" y="5225991"/>
            <a:ext cx="3657600" cy="338554"/>
          </a:xfrm>
          <a:prstGeom prst="rect">
            <a:avLst/>
          </a:prstGeom>
          <a:noFill/>
        </p:spPr>
        <p:txBody>
          <a:bodyPr wrap="square" rtlCol="0">
            <a:spAutoFit/>
          </a:bodyPr>
          <a:lstStyle/>
          <a:p>
            <a:r>
              <a:rPr lang="en-US" sz="1600" dirty="0">
                <a:solidFill>
                  <a:srgbClr val="000000"/>
                </a:solidFill>
              </a:rPr>
              <a:t>Tues. is Spirit Day; wear school colors</a:t>
            </a:r>
          </a:p>
        </p:txBody>
      </p:sp>
      <p:sp>
        <p:nvSpPr>
          <p:cNvPr id="13" name="TextBox 12">
            <a:extLst>
              <a:ext uri="{FF2B5EF4-FFF2-40B4-BE49-F238E27FC236}">
                <a16:creationId xmlns:a16="http://schemas.microsoft.com/office/drawing/2014/main" id="{0DD8A10E-70A3-E4D7-1D39-179F7F2AB6CF}"/>
              </a:ext>
            </a:extLst>
          </p:cNvPr>
          <p:cNvSpPr txBox="1"/>
          <p:nvPr/>
        </p:nvSpPr>
        <p:spPr>
          <a:xfrm>
            <a:off x="2971690" y="5667147"/>
            <a:ext cx="3657600" cy="338554"/>
          </a:xfrm>
          <a:prstGeom prst="rect">
            <a:avLst/>
          </a:prstGeom>
          <a:noFill/>
        </p:spPr>
        <p:txBody>
          <a:bodyPr wrap="square" rtlCol="0">
            <a:spAutoFit/>
          </a:bodyPr>
          <a:lstStyle/>
          <a:p>
            <a:r>
              <a:rPr lang="en-US" sz="1600" dirty="0" err="1">
                <a:solidFill>
                  <a:srgbClr val="000000"/>
                </a:solidFill>
              </a:rPr>
              <a:t>MyPLN</a:t>
            </a:r>
            <a:r>
              <a:rPr lang="en-US" sz="1600" dirty="0">
                <a:solidFill>
                  <a:srgbClr val="000000"/>
                </a:solidFill>
              </a:rPr>
              <a:t> training completion due 6/24/22</a:t>
            </a:r>
          </a:p>
        </p:txBody>
      </p:sp>
      <p:sp>
        <p:nvSpPr>
          <p:cNvPr id="14" name="TextBox 13">
            <a:extLst>
              <a:ext uri="{FF2B5EF4-FFF2-40B4-BE49-F238E27FC236}">
                <a16:creationId xmlns:a16="http://schemas.microsoft.com/office/drawing/2014/main" id="{581B3612-14EC-6D35-7E95-8B98BF8A99CD}"/>
              </a:ext>
            </a:extLst>
          </p:cNvPr>
          <p:cNvSpPr txBox="1"/>
          <p:nvPr/>
        </p:nvSpPr>
        <p:spPr>
          <a:xfrm>
            <a:off x="73792" y="1728515"/>
            <a:ext cx="887128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Greeting:</a:t>
            </a:r>
            <a:r>
              <a:rPr kumimoji="0" lang="en-US" sz="2000" b="0" i="0" u="none" strike="noStrike" kern="1200" cap="none" spc="0" normalizeH="0" baseline="0" noProof="0" dirty="0">
                <a:ln>
                  <a:noFill/>
                </a:ln>
                <a:solidFill>
                  <a:srgbClr val="000000"/>
                </a:solidFill>
                <a:effectLst/>
                <a:uLnTx/>
                <a:uFillTx/>
                <a:latin typeface="Calibri"/>
                <a:ea typeface="+mn-ea"/>
                <a:cs typeface="+mn-cs"/>
              </a:rPr>
              <a:t> Use a welcome phrase to start off the day like “Hello.”  Or be creative such as; Marvelous Monday, Happy Taco Tuesday, etc.</a:t>
            </a:r>
          </a:p>
        </p:txBody>
      </p:sp>
      <p:sp>
        <p:nvSpPr>
          <p:cNvPr id="16" name="TextBox 15">
            <a:extLst>
              <a:ext uri="{FF2B5EF4-FFF2-40B4-BE49-F238E27FC236}">
                <a16:creationId xmlns:a16="http://schemas.microsoft.com/office/drawing/2014/main" id="{55E6B3A9-59DA-4270-95AB-42596817F9F9}"/>
              </a:ext>
            </a:extLst>
          </p:cNvPr>
          <p:cNvSpPr txBox="1"/>
          <p:nvPr/>
        </p:nvSpPr>
        <p:spPr>
          <a:xfrm>
            <a:off x="73792" y="3555960"/>
            <a:ext cx="886968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Training:  </a:t>
            </a:r>
            <a:r>
              <a:rPr kumimoji="0" lang="en-US" sz="2000" b="0" i="0" u="none" strike="noStrike" kern="1200" cap="none" spc="0" normalizeH="0" baseline="0" noProof="0" dirty="0">
                <a:ln>
                  <a:noFill/>
                </a:ln>
                <a:solidFill>
                  <a:srgbClr val="000000"/>
                </a:solidFill>
                <a:effectLst/>
                <a:uLnTx/>
                <a:uFillTx/>
                <a:latin typeface="Calibri"/>
                <a:ea typeface="+mn-ea"/>
                <a:cs typeface="+mn-cs"/>
              </a:rPr>
              <a:t>Inform training due dates, monthly training(s), For The Health Of It Wellness News.</a:t>
            </a:r>
          </a:p>
        </p:txBody>
      </p:sp>
      <p:sp>
        <p:nvSpPr>
          <p:cNvPr id="18" name="TextBox 17">
            <a:extLst>
              <a:ext uri="{FF2B5EF4-FFF2-40B4-BE49-F238E27FC236}">
                <a16:creationId xmlns:a16="http://schemas.microsoft.com/office/drawing/2014/main" id="{D8A4E284-3899-CE0A-4539-626660B0462C}"/>
              </a:ext>
            </a:extLst>
          </p:cNvPr>
          <p:cNvSpPr txBox="1"/>
          <p:nvPr/>
        </p:nvSpPr>
        <p:spPr>
          <a:xfrm>
            <a:off x="73792" y="2338477"/>
            <a:ext cx="887128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Good News/Praise: </a:t>
            </a:r>
            <a:r>
              <a:rPr kumimoji="0" lang="en-US" sz="2000" b="0" i="0" u="none" strike="noStrike" kern="1200" cap="none" spc="0" normalizeH="0" baseline="0" noProof="0" dirty="0">
                <a:ln>
                  <a:noFill/>
                </a:ln>
                <a:solidFill>
                  <a:srgbClr val="000000"/>
                </a:solidFill>
                <a:effectLst/>
                <a:uLnTx/>
                <a:uFillTx/>
                <a:latin typeface="Calibri"/>
                <a:ea typeface="+mn-ea"/>
                <a:cs typeface="+mn-cs"/>
              </a:rPr>
              <a:t>Acknowledge individuals for their hard work, doing a good job, helping another employee, and/or the team being recognized for their work.</a:t>
            </a:r>
          </a:p>
        </p:txBody>
      </p:sp>
      <p:sp>
        <p:nvSpPr>
          <p:cNvPr id="20" name="TextBox 19">
            <a:extLst>
              <a:ext uri="{FF2B5EF4-FFF2-40B4-BE49-F238E27FC236}">
                <a16:creationId xmlns:a16="http://schemas.microsoft.com/office/drawing/2014/main" id="{8DB4F20B-573A-FD10-0E67-EE3034390A6B}"/>
              </a:ext>
            </a:extLst>
          </p:cNvPr>
          <p:cNvSpPr txBox="1"/>
          <p:nvPr/>
        </p:nvSpPr>
        <p:spPr>
          <a:xfrm>
            <a:off x="73792" y="2955522"/>
            <a:ext cx="886968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Upcoming events: </a:t>
            </a:r>
            <a:r>
              <a:rPr kumimoji="0" lang="en-US" sz="2000" b="0" i="0" u="none" strike="noStrike" kern="1200" cap="none" spc="0" normalizeH="0" baseline="0" noProof="0" dirty="0">
                <a:ln>
                  <a:noFill/>
                </a:ln>
                <a:solidFill>
                  <a:srgbClr val="000000"/>
                </a:solidFill>
                <a:effectLst/>
                <a:uLnTx/>
                <a:uFillTx/>
                <a:latin typeface="Calibri"/>
                <a:ea typeface="+mn-ea"/>
                <a:cs typeface="+mn-cs"/>
              </a:rPr>
              <a:t> Include any special or upcoming events such as holidays, early dismissal, field trips, spirit day(s).</a:t>
            </a:r>
          </a:p>
        </p:txBody>
      </p:sp>
      <p:sp>
        <p:nvSpPr>
          <p:cNvPr id="17" name="Arrow: Right 16">
            <a:extLst>
              <a:ext uri="{FF2B5EF4-FFF2-40B4-BE49-F238E27FC236}">
                <a16:creationId xmlns:a16="http://schemas.microsoft.com/office/drawing/2014/main" id="{61AF0000-E362-D32E-ED82-FB54CE0B854B}"/>
              </a:ext>
            </a:extLst>
          </p:cNvPr>
          <p:cNvSpPr/>
          <p:nvPr/>
        </p:nvSpPr>
        <p:spPr>
          <a:xfrm>
            <a:off x="979949" y="4285976"/>
            <a:ext cx="1163500" cy="58477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A94161D0-F7B7-4AE0-3A26-429B161C8912}"/>
              </a:ext>
            </a:extLst>
          </p:cNvPr>
          <p:cNvSpPr/>
          <p:nvPr/>
        </p:nvSpPr>
        <p:spPr>
          <a:xfrm>
            <a:off x="979949" y="4791300"/>
            <a:ext cx="1163500" cy="58477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B5556723-EC36-7122-B4A7-0F41BBDAA304}"/>
              </a:ext>
            </a:extLst>
          </p:cNvPr>
          <p:cNvSpPr/>
          <p:nvPr/>
        </p:nvSpPr>
        <p:spPr>
          <a:xfrm>
            <a:off x="979948" y="5216414"/>
            <a:ext cx="1163500" cy="58477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470B2C64-FD34-D5DA-9CFE-7F006121DE5C}"/>
              </a:ext>
            </a:extLst>
          </p:cNvPr>
          <p:cNvSpPr/>
          <p:nvPr/>
        </p:nvSpPr>
        <p:spPr>
          <a:xfrm>
            <a:off x="979948" y="5661201"/>
            <a:ext cx="1163500" cy="58477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74FCADE1-2123-7887-4405-55684B361186}"/>
              </a:ext>
            </a:extLst>
          </p:cNvPr>
          <p:cNvSpPr/>
          <p:nvPr/>
        </p:nvSpPr>
        <p:spPr>
          <a:xfrm>
            <a:off x="3284760" y="4221149"/>
            <a:ext cx="1163500" cy="58477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14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00"/>
                                        <p:tgtEl>
                                          <p:spTgt spid="9"/>
                                        </p:tgtEl>
                                      </p:cBhvr>
                                    </p:animEffect>
                                  </p:childTnLst>
                                </p:cTn>
                              </p:par>
                            </p:childTnLst>
                          </p:cTn>
                        </p:par>
                        <p:par>
                          <p:cTn id="14" fill="hold">
                            <p:stCondLst>
                              <p:cond delay="1700"/>
                            </p:stCondLst>
                            <p:childTnLst>
                              <p:par>
                                <p:cTn id="15" presetID="1" presetClass="exit" presetSubtype="0" fill="hold" grpId="1" nodeType="afterEffect">
                                  <p:stCondLst>
                                    <p:cond delay="300"/>
                                  </p:stCondLst>
                                  <p:childTnLst>
                                    <p:set>
                                      <p:cBhvr>
                                        <p:cTn id="16" dur="1" fill="hold">
                                          <p:stCondLst>
                                            <p:cond delay="0"/>
                                          </p:stCondLst>
                                        </p:cTn>
                                        <p:tgtEl>
                                          <p:spTgt spid="17"/>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grpId="0" nodeType="afterEffect">
                                  <p:stCondLst>
                                    <p:cond delay="700"/>
                                  </p:stCondLst>
                                  <p:childTnLst>
                                    <p:set>
                                      <p:cBhvr>
                                        <p:cTn id="19" dur="1" fill="hold">
                                          <p:stCondLst>
                                            <p:cond delay="0"/>
                                          </p:stCondLst>
                                        </p:cTn>
                                        <p:tgtEl>
                                          <p:spTgt spid="14"/>
                                        </p:tgtEl>
                                        <p:attrNameLst>
                                          <p:attrName>style.visibility</p:attrName>
                                        </p:attrNameLst>
                                      </p:cBhvr>
                                      <p:to>
                                        <p:strVal val="visible"/>
                                      </p:to>
                                    </p:set>
                                  </p:childTnLst>
                                </p:cTn>
                              </p:par>
                              <p:par>
                                <p:cTn id="20" presetID="10" presetClass="entr" presetSubtype="0" fill="hold" grpId="0" nodeType="withEffect">
                                  <p:stCondLst>
                                    <p:cond delay="7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32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700"/>
                                        <p:tgtEl>
                                          <p:spTgt spid="3"/>
                                        </p:tgtEl>
                                      </p:cBhvr>
                                    </p:animEffect>
                                  </p:childTnLst>
                                </p:cTn>
                              </p:par>
                            </p:childTnLst>
                          </p:cTn>
                        </p:par>
                        <p:par>
                          <p:cTn id="27" fill="hold">
                            <p:stCondLst>
                              <p:cond delay="3900"/>
                            </p:stCondLst>
                            <p:childTnLst>
                              <p:par>
                                <p:cTn id="28" presetID="1" presetClass="exit" presetSubtype="0" fill="hold" grpId="1" nodeType="afterEffect">
                                  <p:stCondLst>
                                    <p:cond delay="300"/>
                                  </p:stCondLst>
                                  <p:childTnLst>
                                    <p:set>
                                      <p:cBhvr>
                                        <p:cTn id="29" dur="1" fill="hold">
                                          <p:stCondLst>
                                            <p:cond delay="0"/>
                                          </p:stCondLst>
                                        </p:cTn>
                                        <p:tgtEl>
                                          <p:spTgt spid="25"/>
                                        </p:tgtEl>
                                        <p:attrNameLst>
                                          <p:attrName>style.visibility</p:attrName>
                                        </p:attrNameLst>
                                      </p:cBhvr>
                                      <p:to>
                                        <p:strVal val="hidden"/>
                                      </p:to>
                                    </p:set>
                                  </p:childTnLst>
                                </p:cTn>
                              </p:par>
                            </p:childTnLst>
                          </p:cTn>
                        </p:par>
                        <p:par>
                          <p:cTn id="30" fill="hold">
                            <p:stCondLst>
                              <p:cond delay="4200"/>
                            </p:stCondLst>
                            <p:childTnLst>
                              <p:par>
                                <p:cTn id="31" presetID="1" presetClass="entr" presetSubtype="0" fill="hold" grpId="0" nodeType="afterEffect">
                                  <p:stCondLst>
                                    <p:cond delay="500"/>
                                  </p:stCondLst>
                                  <p:childTnLst>
                                    <p:set>
                                      <p:cBhvr>
                                        <p:cTn id="32" dur="1" fill="hold">
                                          <p:stCondLst>
                                            <p:cond delay="0"/>
                                          </p:stCondLst>
                                        </p:cTn>
                                        <p:tgtEl>
                                          <p:spTgt spid="18"/>
                                        </p:tgtEl>
                                        <p:attrNameLst>
                                          <p:attrName>style.visibility</p:attrName>
                                        </p:attrNameLst>
                                      </p:cBhvr>
                                      <p:to>
                                        <p:strVal val="visible"/>
                                      </p:to>
                                    </p:set>
                                  </p:childTnLst>
                                </p:cTn>
                              </p:par>
                              <p:par>
                                <p:cTn id="33" presetID="10" presetClass="entr" presetSubtype="0" fill="hold" grpId="0" nodeType="withEffect">
                                  <p:stCondLst>
                                    <p:cond delay="5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52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700"/>
                                        <p:tgtEl>
                                          <p:spTgt spid="10"/>
                                        </p:tgtEl>
                                      </p:cBhvr>
                                    </p:animEffect>
                                  </p:childTnLst>
                                </p:cTn>
                              </p:par>
                            </p:childTnLst>
                          </p:cTn>
                        </p:par>
                        <p:par>
                          <p:cTn id="40" fill="hold">
                            <p:stCondLst>
                              <p:cond delay="5900"/>
                            </p:stCondLst>
                            <p:childTnLst>
                              <p:par>
                                <p:cTn id="41" presetID="1" presetClass="exit" presetSubtype="0" fill="hold" grpId="1" nodeType="afterEffect">
                                  <p:stCondLst>
                                    <p:cond delay="300"/>
                                  </p:stCondLst>
                                  <p:childTnLst>
                                    <p:set>
                                      <p:cBhvr>
                                        <p:cTn id="42" dur="1" fill="hold">
                                          <p:stCondLst>
                                            <p:cond delay="0"/>
                                          </p:stCondLst>
                                        </p:cTn>
                                        <p:tgtEl>
                                          <p:spTgt spid="22"/>
                                        </p:tgtEl>
                                        <p:attrNameLst>
                                          <p:attrName>style.visibility</p:attrName>
                                        </p:attrNameLst>
                                      </p:cBhvr>
                                      <p:to>
                                        <p:strVal val="hidden"/>
                                      </p:to>
                                    </p:set>
                                  </p:childTnLst>
                                </p:cTn>
                              </p:par>
                            </p:childTnLst>
                          </p:cTn>
                        </p:par>
                        <p:par>
                          <p:cTn id="43" fill="hold">
                            <p:stCondLst>
                              <p:cond delay="6200"/>
                            </p:stCondLst>
                            <p:childTnLst>
                              <p:par>
                                <p:cTn id="44" presetID="1" presetClass="entr" presetSubtype="0" fill="hold" grpId="0" nodeType="afterEffect">
                                  <p:stCondLst>
                                    <p:cond delay="500"/>
                                  </p:stCondLst>
                                  <p:childTnLst>
                                    <p:set>
                                      <p:cBhvr>
                                        <p:cTn id="45" dur="1" fill="hold">
                                          <p:stCondLst>
                                            <p:cond delay="0"/>
                                          </p:stCondLst>
                                        </p:cTn>
                                        <p:tgtEl>
                                          <p:spTgt spid="20"/>
                                        </p:tgtEl>
                                        <p:attrNameLst>
                                          <p:attrName>style.visibility</p:attrName>
                                        </p:attrNameLst>
                                      </p:cBhvr>
                                      <p:to>
                                        <p:strVal val="visible"/>
                                      </p:to>
                                    </p:set>
                                  </p:childTnLst>
                                </p:cTn>
                              </p:par>
                              <p:par>
                                <p:cTn id="46" presetID="10" presetClass="entr" presetSubtype="0" fill="hold" grpId="0" nodeType="withEffect">
                                  <p:stCondLst>
                                    <p:cond delay="50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par>
                          <p:cTn id="49" fill="hold">
                            <p:stCondLst>
                              <p:cond delay="72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700"/>
                                        <p:tgtEl>
                                          <p:spTgt spid="12"/>
                                        </p:tgtEl>
                                      </p:cBhvr>
                                    </p:animEffect>
                                  </p:childTnLst>
                                </p:cTn>
                              </p:par>
                            </p:childTnLst>
                          </p:cTn>
                        </p:par>
                        <p:par>
                          <p:cTn id="53" fill="hold">
                            <p:stCondLst>
                              <p:cond delay="7900"/>
                            </p:stCondLst>
                            <p:childTnLst>
                              <p:par>
                                <p:cTn id="54" presetID="1" presetClass="exit" presetSubtype="0" fill="hold" grpId="1" nodeType="afterEffect">
                                  <p:stCondLst>
                                    <p:cond delay="300"/>
                                  </p:stCondLst>
                                  <p:childTnLst>
                                    <p:set>
                                      <p:cBhvr>
                                        <p:cTn id="55" dur="1" fill="hold">
                                          <p:stCondLst>
                                            <p:cond delay="0"/>
                                          </p:stCondLst>
                                        </p:cTn>
                                        <p:tgtEl>
                                          <p:spTgt spid="23"/>
                                        </p:tgtEl>
                                        <p:attrNameLst>
                                          <p:attrName>style.visibility</p:attrName>
                                        </p:attrNameLst>
                                      </p:cBhvr>
                                      <p:to>
                                        <p:strVal val="hidden"/>
                                      </p:to>
                                    </p:set>
                                  </p:childTnLst>
                                </p:cTn>
                              </p:par>
                            </p:childTnLst>
                          </p:cTn>
                        </p:par>
                        <p:par>
                          <p:cTn id="56" fill="hold">
                            <p:stCondLst>
                              <p:cond delay="8200"/>
                            </p:stCondLst>
                            <p:childTnLst>
                              <p:par>
                                <p:cTn id="57" presetID="1" presetClass="entr" presetSubtype="0" fill="hold" grpId="0" nodeType="afterEffect">
                                  <p:stCondLst>
                                    <p:cond delay="500"/>
                                  </p:stCondLst>
                                  <p:childTnLst>
                                    <p:set>
                                      <p:cBhvr>
                                        <p:cTn id="58" dur="1" fill="hold">
                                          <p:stCondLst>
                                            <p:cond delay="0"/>
                                          </p:stCondLst>
                                        </p:cTn>
                                        <p:tgtEl>
                                          <p:spTgt spid="16"/>
                                        </p:tgtEl>
                                        <p:attrNameLst>
                                          <p:attrName>style.visibility</p:attrName>
                                        </p:attrNameLst>
                                      </p:cBhvr>
                                      <p:to>
                                        <p:strVal val="visible"/>
                                      </p:to>
                                    </p:set>
                                  </p:childTnLst>
                                </p:cTn>
                              </p:par>
                              <p:par>
                                <p:cTn id="59" presetID="10" presetClass="entr" presetSubtype="0" fill="hold" grpId="0" nodeType="withEffect">
                                  <p:stCondLst>
                                    <p:cond delay="50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par>
                          <p:cTn id="62" fill="hold">
                            <p:stCondLst>
                              <p:cond delay="920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700"/>
                                        <p:tgtEl>
                                          <p:spTgt spid="13"/>
                                        </p:tgtEl>
                                      </p:cBhvr>
                                    </p:animEffect>
                                  </p:childTnLst>
                                </p:cTn>
                              </p:par>
                            </p:childTnLst>
                          </p:cTn>
                        </p:par>
                        <p:par>
                          <p:cTn id="66" fill="hold">
                            <p:stCondLst>
                              <p:cond delay="9900"/>
                            </p:stCondLst>
                            <p:childTnLst>
                              <p:par>
                                <p:cTn id="67" presetID="1" presetClass="exit" presetSubtype="0" fill="hold" grpId="1" nodeType="afterEffect">
                                  <p:stCondLst>
                                    <p:cond delay="300"/>
                                  </p:stCondLst>
                                  <p:childTnLst>
                                    <p:set>
                                      <p:cBhvr>
                                        <p:cTn id="6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9" grpId="0"/>
      <p:bldP spid="10" grpId="0"/>
      <p:bldP spid="12" grpId="0"/>
      <p:bldP spid="13" grpId="0"/>
      <p:bldP spid="14" grpId="0"/>
      <p:bldP spid="16" grpId="0"/>
      <p:bldP spid="18" grpId="0"/>
      <p:bldP spid="20" grpId="0"/>
      <p:bldP spid="17" grpId="0" animBg="1"/>
      <p:bldP spid="17"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6257A6-FB73-AF14-5913-CB259600BB14}"/>
              </a:ext>
            </a:extLst>
          </p:cNvPr>
          <p:cNvSpPr>
            <a:spLocks noGrp="1"/>
          </p:cNvSpPr>
          <p:nvPr>
            <p:ph type="title"/>
          </p:nvPr>
        </p:nvSpPr>
        <p:spPr>
          <a:xfrm>
            <a:off x="136358" y="182880"/>
            <a:ext cx="8871284" cy="1350947"/>
          </a:xfrm>
        </p:spPr>
        <p:txBody>
          <a:bodyPr>
            <a:noAutofit/>
          </a:bodyPr>
          <a:lstStyle/>
          <a:p>
            <a:pPr algn="ctr"/>
            <a:r>
              <a:rPr lang="en-US" dirty="0">
                <a:solidFill>
                  <a:srgbClr val="000000"/>
                </a:solidFill>
                <a:latin typeface="+mn-lt"/>
              </a:rPr>
              <a:t>Completing The Meal Services section Weekly Pre-Shift Meeting</a:t>
            </a:r>
          </a:p>
        </p:txBody>
      </p:sp>
      <p:sp>
        <p:nvSpPr>
          <p:cNvPr id="11" name="TextBox 10">
            <a:extLst>
              <a:ext uri="{FF2B5EF4-FFF2-40B4-BE49-F238E27FC236}">
                <a16:creationId xmlns:a16="http://schemas.microsoft.com/office/drawing/2014/main" id="{B29EC710-15C7-F870-020A-CF555A4B5064}"/>
              </a:ext>
            </a:extLst>
          </p:cNvPr>
          <p:cNvSpPr txBox="1"/>
          <p:nvPr/>
        </p:nvSpPr>
        <p:spPr>
          <a:xfrm>
            <a:off x="136359" y="1581252"/>
            <a:ext cx="8871283" cy="1015663"/>
          </a:xfrm>
          <a:prstGeom prst="rect">
            <a:avLst/>
          </a:prstGeom>
          <a:noFill/>
        </p:spPr>
        <p:txBody>
          <a:bodyPr wrap="square" rtlCol="0">
            <a:spAutoFit/>
          </a:bodyPr>
          <a:lstStyle/>
          <a:p>
            <a:r>
              <a:rPr lang="en-US" sz="2000" b="1" i="1" dirty="0">
                <a:solidFill>
                  <a:srgbClr val="000000"/>
                </a:solidFill>
              </a:rPr>
              <a:t>Meal Services Section</a:t>
            </a:r>
          </a:p>
          <a:p>
            <a:r>
              <a:rPr lang="en-US" sz="2000" b="1" dirty="0">
                <a:solidFill>
                  <a:srgbClr val="000000"/>
                </a:solidFill>
              </a:rPr>
              <a:t>Breakfast, Lunch, Supper, EEC:</a:t>
            </a:r>
            <a:r>
              <a:rPr lang="en-US" sz="2000" dirty="0">
                <a:solidFill>
                  <a:srgbClr val="000000"/>
                </a:solidFill>
              </a:rPr>
              <a:t> Include any substitutions, changes, increase or decrease to meal counts; include N/A if no service or information needed.</a:t>
            </a:r>
          </a:p>
        </p:txBody>
      </p:sp>
      <p:pic>
        <p:nvPicPr>
          <p:cNvPr id="7" name="Picture 6">
            <a:extLst>
              <a:ext uri="{FF2B5EF4-FFF2-40B4-BE49-F238E27FC236}">
                <a16:creationId xmlns:a16="http://schemas.microsoft.com/office/drawing/2014/main" id="{F4B7F4CB-D082-00E0-8FE1-D3A9620FC8A8}"/>
              </a:ext>
            </a:extLst>
          </p:cNvPr>
          <p:cNvPicPr>
            <a:picLocks noChangeAspect="1"/>
          </p:cNvPicPr>
          <p:nvPr/>
        </p:nvPicPr>
        <p:blipFill rotWithShape="1">
          <a:blip r:embed="rId2"/>
          <a:srcRect l="46896"/>
          <a:stretch/>
        </p:blipFill>
        <p:spPr>
          <a:xfrm>
            <a:off x="863574" y="3706381"/>
            <a:ext cx="6579964" cy="2741297"/>
          </a:xfrm>
          <a:prstGeom prst="rect">
            <a:avLst/>
          </a:prstGeom>
        </p:spPr>
      </p:pic>
      <p:sp>
        <p:nvSpPr>
          <p:cNvPr id="8" name="TextBox 7">
            <a:extLst>
              <a:ext uri="{FF2B5EF4-FFF2-40B4-BE49-F238E27FC236}">
                <a16:creationId xmlns:a16="http://schemas.microsoft.com/office/drawing/2014/main" id="{4B8AAB69-FE13-3EF2-A659-F7E8687732CD}"/>
              </a:ext>
            </a:extLst>
          </p:cNvPr>
          <p:cNvSpPr txBox="1"/>
          <p:nvPr/>
        </p:nvSpPr>
        <p:spPr>
          <a:xfrm>
            <a:off x="2711115" y="3936252"/>
            <a:ext cx="3721768" cy="338554"/>
          </a:xfrm>
          <a:prstGeom prst="rect">
            <a:avLst/>
          </a:prstGeom>
          <a:noFill/>
        </p:spPr>
        <p:txBody>
          <a:bodyPr wrap="square" rtlCol="0">
            <a:spAutoFit/>
          </a:bodyPr>
          <a:lstStyle/>
          <a:p>
            <a:r>
              <a:rPr lang="en-US" sz="1600" dirty="0">
                <a:solidFill>
                  <a:srgbClr val="000000"/>
                </a:solidFill>
              </a:rPr>
              <a:t>Sub </a:t>
            </a:r>
            <a:r>
              <a:rPr lang="en-US" sz="1600" dirty="0" err="1">
                <a:solidFill>
                  <a:srgbClr val="000000"/>
                </a:solidFill>
              </a:rPr>
              <a:t>Cin</a:t>
            </a:r>
            <a:r>
              <a:rPr lang="en-US" sz="1600" dirty="0">
                <a:solidFill>
                  <a:srgbClr val="000000"/>
                </a:solidFill>
              </a:rPr>
              <a:t>. Toast Crunch cereal for waffle</a:t>
            </a:r>
          </a:p>
        </p:txBody>
      </p:sp>
      <p:sp>
        <p:nvSpPr>
          <p:cNvPr id="13" name="TextBox 12">
            <a:extLst>
              <a:ext uri="{FF2B5EF4-FFF2-40B4-BE49-F238E27FC236}">
                <a16:creationId xmlns:a16="http://schemas.microsoft.com/office/drawing/2014/main" id="{3025C529-576D-CEC1-C463-8008720702B7}"/>
              </a:ext>
            </a:extLst>
          </p:cNvPr>
          <p:cNvSpPr txBox="1"/>
          <p:nvPr/>
        </p:nvSpPr>
        <p:spPr>
          <a:xfrm>
            <a:off x="2286001" y="4393450"/>
            <a:ext cx="3721768" cy="584775"/>
          </a:xfrm>
          <a:prstGeom prst="rect">
            <a:avLst/>
          </a:prstGeom>
          <a:noFill/>
        </p:spPr>
        <p:txBody>
          <a:bodyPr wrap="square" rtlCol="0">
            <a:spAutoFit/>
          </a:bodyPr>
          <a:lstStyle/>
          <a:p>
            <a:r>
              <a:rPr lang="en-US" sz="1600" dirty="0">
                <a:solidFill>
                  <a:srgbClr val="000000"/>
                </a:solidFill>
              </a:rPr>
              <a:t>Short 1 worker; Jacob work oven and setup today please and thank you</a:t>
            </a:r>
          </a:p>
        </p:txBody>
      </p:sp>
      <p:sp>
        <p:nvSpPr>
          <p:cNvPr id="14" name="TextBox 13">
            <a:extLst>
              <a:ext uri="{FF2B5EF4-FFF2-40B4-BE49-F238E27FC236}">
                <a16:creationId xmlns:a16="http://schemas.microsoft.com/office/drawing/2014/main" id="{9323E77C-E237-1D39-AF42-EC5CACDEB289}"/>
              </a:ext>
            </a:extLst>
          </p:cNvPr>
          <p:cNvSpPr txBox="1"/>
          <p:nvPr/>
        </p:nvSpPr>
        <p:spPr>
          <a:xfrm>
            <a:off x="2292672" y="5048005"/>
            <a:ext cx="3721768" cy="338554"/>
          </a:xfrm>
          <a:prstGeom prst="rect">
            <a:avLst/>
          </a:prstGeom>
          <a:noFill/>
        </p:spPr>
        <p:txBody>
          <a:bodyPr wrap="square" rtlCol="0">
            <a:spAutoFit/>
          </a:bodyPr>
          <a:lstStyle/>
          <a:p>
            <a:r>
              <a:rPr lang="en-US" sz="1600" dirty="0">
                <a:solidFill>
                  <a:srgbClr val="000000"/>
                </a:solidFill>
              </a:rPr>
              <a:t>No supper service today due to ½ day </a:t>
            </a:r>
          </a:p>
        </p:txBody>
      </p:sp>
      <p:sp>
        <p:nvSpPr>
          <p:cNvPr id="15" name="TextBox 14">
            <a:extLst>
              <a:ext uri="{FF2B5EF4-FFF2-40B4-BE49-F238E27FC236}">
                <a16:creationId xmlns:a16="http://schemas.microsoft.com/office/drawing/2014/main" id="{293E9108-BF76-F8A8-2B77-11C289845667}"/>
              </a:ext>
            </a:extLst>
          </p:cNvPr>
          <p:cNvSpPr txBox="1"/>
          <p:nvPr/>
        </p:nvSpPr>
        <p:spPr>
          <a:xfrm>
            <a:off x="2188400" y="5681665"/>
            <a:ext cx="3721768" cy="338554"/>
          </a:xfrm>
          <a:prstGeom prst="rect">
            <a:avLst/>
          </a:prstGeom>
          <a:noFill/>
        </p:spPr>
        <p:txBody>
          <a:bodyPr wrap="square" rtlCol="0">
            <a:spAutoFit/>
          </a:bodyPr>
          <a:lstStyle/>
          <a:p>
            <a:r>
              <a:rPr lang="en-US" sz="1600" dirty="0">
                <a:solidFill>
                  <a:srgbClr val="000000"/>
                </a:solidFill>
              </a:rPr>
              <a:t>N/A</a:t>
            </a:r>
          </a:p>
        </p:txBody>
      </p:sp>
      <p:sp>
        <p:nvSpPr>
          <p:cNvPr id="16" name="TextBox 15">
            <a:extLst>
              <a:ext uri="{FF2B5EF4-FFF2-40B4-BE49-F238E27FC236}">
                <a16:creationId xmlns:a16="http://schemas.microsoft.com/office/drawing/2014/main" id="{E8872AF8-44F3-DF89-06DA-FD8340207F12}"/>
              </a:ext>
            </a:extLst>
          </p:cNvPr>
          <p:cNvSpPr txBox="1"/>
          <p:nvPr/>
        </p:nvSpPr>
        <p:spPr>
          <a:xfrm rot="5400000">
            <a:off x="6432882" y="4674404"/>
            <a:ext cx="1005840" cy="338554"/>
          </a:xfrm>
          <a:prstGeom prst="rect">
            <a:avLst/>
          </a:prstGeom>
          <a:noFill/>
        </p:spPr>
        <p:txBody>
          <a:bodyPr wrap="square" rtlCol="0">
            <a:spAutoFit/>
          </a:bodyPr>
          <a:lstStyle/>
          <a:p>
            <a:r>
              <a:rPr lang="en-US" sz="1600" dirty="0">
                <a:solidFill>
                  <a:srgbClr val="000000"/>
                </a:solidFill>
              </a:rPr>
              <a:t>Sebastian</a:t>
            </a:r>
          </a:p>
        </p:txBody>
      </p:sp>
      <p:sp>
        <p:nvSpPr>
          <p:cNvPr id="18" name="TextBox 17">
            <a:extLst>
              <a:ext uri="{FF2B5EF4-FFF2-40B4-BE49-F238E27FC236}">
                <a16:creationId xmlns:a16="http://schemas.microsoft.com/office/drawing/2014/main" id="{C2D32E03-7AA8-B63D-2AFF-537E7B9A8B7B}"/>
              </a:ext>
            </a:extLst>
          </p:cNvPr>
          <p:cNvSpPr txBox="1"/>
          <p:nvPr/>
        </p:nvSpPr>
        <p:spPr>
          <a:xfrm>
            <a:off x="136358" y="2562745"/>
            <a:ext cx="8869680"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Provide by: </a:t>
            </a:r>
            <a:r>
              <a:rPr kumimoji="0" lang="en-US" sz="2000" b="0" i="0" u="none" strike="noStrike" kern="1200" cap="none" spc="0" normalizeH="0" baseline="0" noProof="0" dirty="0">
                <a:ln>
                  <a:noFill/>
                </a:ln>
                <a:solidFill>
                  <a:srgbClr val="000000"/>
                </a:solidFill>
                <a:effectLst/>
                <a:uLnTx/>
                <a:uFillTx/>
                <a:latin typeface="Calibri"/>
                <a:ea typeface="+mn-ea"/>
                <a:cs typeface="+mn-cs"/>
              </a:rPr>
              <a:t>Indicate the name of the person delivering the pre-shift meeting.  The manager can designate other team members to deliver the pre-shift meeting.</a:t>
            </a:r>
          </a:p>
        </p:txBody>
      </p:sp>
      <p:sp>
        <p:nvSpPr>
          <p:cNvPr id="19" name="Arrow: Right 18">
            <a:extLst>
              <a:ext uri="{FF2B5EF4-FFF2-40B4-BE49-F238E27FC236}">
                <a16:creationId xmlns:a16="http://schemas.microsoft.com/office/drawing/2014/main" id="{57C9A6B9-AD19-1778-8E4C-166B02C177C9}"/>
              </a:ext>
            </a:extLst>
          </p:cNvPr>
          <p:cNvSpPr/>
          <p:nvPr/>
        </p:nvSpPr>
        <p:spPr>
          <a:xfrm>
            <a:off x="451839" y="3936252"/>
            <a:ext cx="858251" cy="58477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D3246EBB-3105-7C7B-1683-F4E3BFAEF882}"/>
              </a:ext>
            </a:extLst>
          </p:cNvPr>
          <p:cNvSpPr/>
          <p:nvPr/>
        </p:nvSpPr>
        <p:spPr>
          <a:xfrm>
            <a:off x="451839" y="4521027"/>
            <a:ext cx="858251" cy="58477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D21B6A18-C1DB-A821-40A4-18293EFFFC78}"/>
              </a:ext>
            </a:extLst>
          </p:cNvPr>
          <p:cNvSpPr/>
          <p:nvPr/>
        </p:nvSpPr>
        <p:spPr>
          <a:xfrm>
            <a:off x="451839" y="5077029"/>
            <a:ext cx="858251" cy="58477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D5CE4987-6C07-03A1-A27E-6635363A77E8}"/>
              </a:ext>
            </a:extLst>
          </p:cNvPr>
          <p:cNvSpPr/>
          <p:nvPr/>
        </p:nvSpPr>
        <p:spPr>
          <a:xfrm>
            <a:off x="451839" y="5727831"/>
            <a:ext cx="858251" cy="58477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C42491AB-780D-5794-C0B9-EA9ED5A54D77}"/>
              </a:ext>
            </a:extLst>
          </p:cNvPr>
          <p:cNvSpPr/>
          <p:nvPr/>
        </p:nvSpPr>
        <p:spPr>
          <a:xfrm rot="5400000">
            <a:off x="6620028" y="3570164"/>
            <a:ext cx="858251" cy="584775"/>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60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70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grpId="0" nodeType="withEffect">
                                  <p:stCondLst>
                                    <p:cond delay="70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childTnLst>
                          </p:cTn>
                        </p:par>
                        <p:par>
                          <p:cTn id="10" fill="hold">
                            <p:stCondLst>
                              <p:cond delay="1200"/>
                            </p:stCondLst>
                            <p:childTnLst>
                              <p:par>
                                <p:cTn id="11" presetID="10"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00"/>
                                        <p:tgtEl>
                                          <p:spTgt spid="8"/>
                                        </p:tgtEl>
                                      </p:cBhvr>
                                    </p:animEffect>
                                  </p:childTnLst>
                                </p:cTn>
                              </p:par>
                            </p:childTnLst>
                          </p:cTn>
                        </p:par>
                        <p:par>
                          <p:cTn id="14" fill="hold">
                            <p:stCondLst>
                              <p:cond delay="2400"/>
                            </p:stCondLst>
                            <p:childTnLst>
                              <p:par>
                                <p:cTn id="15" presetID="1" presetClass="exit" presetSubtype="0" fill="hold" grpId="1" nodeType="afterEffect">
                                  <p:stCondLst>
                                    <p:cond delay="300"/>
                                  </p:stCondLst>
                                  <p:childTnLst>
                                    <p:set>
                                      <p:cBhvr>
                                        <p:cTn id="16" dur="1" fill="hold">
                                          <p:stCondLst>
                                            <p:cond delay="0"/>
                                          </p:stCondLst>
                                        </p:cTn>
                                        <p:tgtEl>
                                          <p:spTgt spid="19"/>
                                        </p:tgtEl>
                                        <p:attrNameLst>
                                          <p:attrName>style.visibility</p:attrName>
                                        </p:attrNameLst>
                                      </p:cBhvr>
                                      <p:to>
                                        <p:strVal val="hidden"/>
                                      </p:to>
                                    </p:set>
                                  </p:childTnLst>
                                </p:cTn>
                              </p:par>
                            </p:childTnLst>
                          </p:cTn>
                        </p:par>
                        <p:par>
                          <p:cTn id="17" fill="hold">
                            <p:stCondLst>
                              <p:cond delay="2700"/>
                            </p:stCondLst>
                            <p:childTnLst>
                              <p:par>
                                <p:cTn id="18" presetID="10" presetClass="entr" presetSubtype="0" fill="hold" grpId="0" nodeType="afterEffect">
                                  <p:stCondLst>
                                    <p:cond delay="3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3500"/>
                            </p:stCondLst>
                            <p:childTnLst>
                              <p:par>
                                <p:cTn id="22" presetID="10" presetClass="entr" presetSubtype="0" fill="hold" grpId="0" nodeType="after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700"/>
                                        <p:tgtEl>
                                          <p:spTgt spid="13"/>
                                        </p:tgtEl>
                                      </p:cBhvr>
                                    </p:animEffect>
                                  </p:childTnLst>
                                </p:cTn>
                              </p:par>
                            </p:childTnLst>
                          </p:cTn>
                        </p:par>
                        <p:par>
                          <p:cTn id="25" fill="hold">
                            <p:stCondLst>
                              <p:cond delay="4700"/>
                            </p:stCondLst>
                            <p:childTnLst>
                              <p:par>
                                <p:cTn id="26" presetID="1" presetClass="exit" presetSubtype="0" fill="hold" grpId="1" nodeType="afterEffect">
                                  <p:stCondLst>
                                    <p:cond delay="300"/>
                                  </p:stCondLst>
                                  <p:childTnLst>
                                    <p:set>
                                      <p:cBhvr>
                                        <p:cTn id="27" dur="1" fill="hold">
                                          <p:stCondLst>
                                            <p:cond delay="0"/>
                                          </p:stCondLst>
                                        </p:cTn>
                                        <p:tgtEl>
                                          <p:spTgt spid="20"/>
                                        </p:tgtEl>
                                        <p:attrNameLst>
                                          <p:attrName>style.visibility</p:attrName>
                                        </p:attrNameLst>
                                      </p:cBhvr>
                                      <p:to>
                                        <p:strVal val="hidden"/>
                                      </p:to>
                                    </p:set>
                                  </p:childTnLst>
                                </p:cTn>
                              </p:par>
                            </p:childTnLst>
                          </p:cTn>
                        </p:par>
                        <p:par>
                          <p:cTn id="28" fill="hold">
                            <p:stCondLst>
                              <p:cond delay="5000"/>
                            </p:stCondLst>
                            <p:childTnLst>
                              <p:par>
                                <p:cTn id="29" presetID="10" presetClass="entr" presetSubtype="0" fill="hold" grpId="0" nodeType="afterEffect">
                                  <p:stCondLst>
                                    <p:cond delay="3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par>
                          <p:cTn id="32" fill="hold">
                            <p:stCondLst>
                              <p:cond delay="5800"/>
                            </p:stCondLst>
                            <p:childTnLst>
                              <p:par>
                                <p:cTn id="33" presetID="10" presetClass="entr" presetSubtype="0" fill="hold" grpId="0" nodeType="afterEffect">
                                  <p:stCondLst>
                                    <p:cond delay="5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700"/>
                                        <p:tgtEl>
                                          <p:spTgt spid="14"/>
                                        </p:tgtEl>
                                      </p:cBhvr>
                                    </p:animEffect>
                                  </p:childTnLst>
                                </p:cTn>
                              </p:par>
                            </p:childTnLst>
                          </p:cTn>
                        </p:par>
                        <p:par>
                          <p:cTn id="36" fill="hold">
                            <p:stCondLst>
                              <p:cond delay="7000"/>
                            </p:stCondLst>
                            <p:childTnLst>
                              <p:par>
                                <p:cTn id="37" presetID="1" presetClass="exit" presetSubtype="0" fill="hold" grpId="1" nodeType="afterEffect">
                                  <p:stCondLst>
                                    <p:cond delay="300"/>
                                  </p:stCondLst>
                                  <p:childTnLst>
                                    <p:set>
                                      <p:cBhvr>
                                        <p:cTn id="38" dur="1" fill="hold">
                                          <p:stCondLst>
                                            <p:cond delay="0"/>
                                          </p:stCondLst>
                                        </p:cTn>
                                        <p:tgtEl>
                                          <p:spTgt spid="21"/>
                                        </p:tgtEl>
                                        <p:attrNameLst>
                                          <p:attrName>style.visibility</p:attrName>
                                        </p:attrNameLst>
                                      </p:cBhvr>
                                      <p:to>
                                        <p:strVal val="hidden"/>
                                      </p:to>
                                    </p:set>
                                  </p:childTnLst>
                                </p:cTn>
                              </p:par>
                            </p:childTnLst>
                          </p:cTn>
                        </p:par>
                        <p:par>
                          <p:cTn id="39" fill="hold">
                            <p:stCondLst>
                              <p:cond delay="7300"/>
                            </p:stCondLst>
                            <p:childTnLst>
                              <p:par>
                                <p:cTn id="40" presetID="10" presetClass="entr" presetSubtype="0" fill="hold" grpId="0" nodeType="afterEffect">
                                  <p:stCondLst>
                                    <p:cond delay="3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p:stCondLst>
                              <p:cond delay="8100"/>
                            </p:stCondLst>
                            <p:childTnLst>
                              <p:par>
                                <p:cTn id="44" presetID="10" presetClass="entr" presetSubtype="0" fill="hold" grpId="0" nodeType="after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700"/>
                                        <p:tgtEl>
                                          <p:spTgt spid="15"/>
                                        </p:tgtEl>
                                      </p:cBhvr>
                                    </p:animEffect>
                                  </p:childTnLst>
                                </p:cTn>
                              </p:par>
                            </p:childTnLst>
                          </p:cTn>
                        </p:par>
                        <p:par>
                          <p:cTn id="47" fill="hold">
                            <p:stCondLst>
                              <p:cond delay="9300"/>
                            </p:stCondLst>
                            <p:childTnLst>
                              <p:par>
                                <p:cTn id="48" presetID="1" presetClass="exit" presetSubtype="0" fill="hold" grpId="1" nodeType="afterEffect">
                                  <p:stCondLst>
                                    <p:cond delay="300"/>
                                  </p:stCondLst>
                                  <p:childTnLst>
                                    <p:set>
                                      <p:cBhvr>
                                        <p:cTn id="49" dur="1" fill="hold">
                                          <p:stCondLst>
                                            <p:cond delay="0"/>
                                          </p:stCondLst>
                                        </p:cTn>
                                        <p:tgtEl>
                                          <p:spTgt spid="22"/>
                                        </p:tgtEl>
                                        <p:attrNameLst>
                                          <p:attrName>style.visibility</p:attrName>
                                        </p:attrNameLst>
                                      </p:cBhvr>
                                      <p:to>
                                        <p:strVal val="hidden"/>
                                      </p:to>
                                    </p:set>
                                  </p:childTnLst>
                                </p:cTn>
                              </p:par>
                            </p:childTnLst>
                          </p:cTn>
                        </p:par>
                        <p:par>
                          <p:cTn id="50" fill="hold">
                            <p:stCondLst>
                              <p:cond delay="9600"/>
                            </p:stCondLst>
                            <p:childTnLst>
                              <p:par>
                                <p:cTn id="51" presetID="1" presetClass="entr" presetSubtype="0" fill="hold" grpId="0" nodeType="afterEffect">
                                  <p:stCondLst>
                                    <p:cond delay="500"/>
                                  </p:stCondLst>
                                  <p:childTnLst>
                                    <p:set>
                                      <p:cBhvr>
                                        <p:cTn id="52" dur="1" fill="hold">
                                          <p:stCondLst>
                                            <p:cond delay="0"/>
                                          </p:stCondLst>
                                        </p:cTn>
                                        <p:tgtEl>
                                          <p:spTgt spid="18"/>
                                        </p:tgtEl>
                                        <p:attrNameLst>
                                          <p:attrName>style.visibility</p:attrName>
                                        </p:attrNameLst>
                                      </p:cBhvr>
                                      <p:to>
                                        <p:strVal val="visible"/>
                                      </p:to>
                                    </p:set>
                                  </p:childTnLst>
                                </p:cTn>
                              </p:par>
                              <p:par>
                                <p:cTn id="53" presetID="10" presetClass="entr" presetSubtype="0" fill="hold" grpId="0" nodeType="withEffect">
                                  <p:stCondLst>
                                    <p:cond delay="30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par>
                          <p:cTn id="56" fill="hold">
                            <p:stCondLst>
                              <p:cond delay="104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700"/>
                                        <p:tgtEl>
                                          <p:spTgt spid="16"/>
                                        </p:tgtEl>
                                      </p:cBhvr>
                                    </p:animEffect>
                                  </p:childTnLst>
                                </p:cTn>
                              </p:par>
                            </p:childTnLst>
                          </p:cTn>
                        </p:par>
                        <p:par>
                          <p:cTn id="60" fill="hold">
                            <p:stCondLst>
                              <p:cond delay="11100"/>
                            </p:stCondLst>
                            <p:childTnLst>
                              <p:par>
                                <p:cTn id="61" presetID="1" presetClass="exit" presetSubtype="0" fill="hold" grpId="1" nodeType="afterEffect">
                                  <p:stCondLst>
                                    <p:cond delay="300"/>
                                  </p:stCondLst>
                                  <p:childTnLst>
                                    <p:set>
                                      <p:cBhvr>
                                        <p:cTn id="6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3" grpId="0"/>
      <p:bldP spid="14" grpId="0"/>
      <p:bldP spid="15" grpId="0"/>
      <p:bldP spid="16" grpId="0"/>
      <p:bldP spid="18" grpId="0"/>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CFD0E7-F9F5-4139-906B-E18C1E65E7BD}">
  <ds:schemaRefs>
    <ds:schemaRef ds:uri="b523212d-ee6b-416a-b870-f85da76adb72"/>
    <ds:schemaRef ds:uri="http://schemas.microsoft.com/office/2006/documentManagement/types"/>
    <ds:schemaRef ds:uri="http://schemas.microsoft.com/office/infopath/2007/PartnerControls"/>
    <ds:schemaRef ds:uri="http://www.w3.org/XML/1998/namespace"/>
    <ds:schemaRef ds:uri="8bf10d84-95c4-446b-a6dc-317de1800774"/>
    <ds:schemaRef ds:uri="http://schemas.microsoft.com/office/2006/metadata/properties"/>
    <ds:schemaRef ds:uri="http://purl.org/dc/elements/1.1/"/>
    <ds:schemaRef ds:uri="a038a585-4f1b-4b82-9716-f9d38f63b763"/>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7FE1F4DB-B3B7-4771-8728-48AE1A02373C}">
  <ds:schemaRefs>
    <ds:schemaRef ds:uri="http://schemas.microsoft.com/sharepoint/v3/contenttype/forms"/>
  </ds:schemaRefs>
</ds:datastoreItem>
</file>

<file path=customXml/itemProps3.xml><?xml version="1.0" encoding="utf-8"?>
<ds:datastoreItem xmlns:ds="http://schemas.openxmlformats.org/officeDocument/2006/customXml" ds:itemID="{ECFB42AD-A3C3-4CEA-BB64-9DBF983B29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2014 Cafe LA Presentation template</Template>
  <TotalTime>12046</TotalTime>
  <Words>2693</Words>
  <Application>Microsoft Office PowerPoint</Application>
  <PresentationFormat>On-screen Show (4:3)</PresentationFormat>
  <Paragraphs>199</Paragraphs>
  <Slides>18</Slides>
  <Notes>8</Notes>
  <HiddenSlides>5</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Comic Sans MS</vt:lpstr>
      <vt:lpstr>Wingdings</vt:lpstr>
      <vt:lpstr>2014 Cafe LA Presentation template</vt:lpstr>
      <vt:lpstr>Retrospect</vt:lpstr>
      <vt:lpstr>Team Communications  Taking Charge of your day through PRe-Shift Meetings </vt:lpstr>
      <vt:lpstr>Benefits of Holding Pre-Shift Meetings</vt:lpstr>
      <vt:lpstr>What Is A Pre-Shift Meeting?</vt:lpstr>
      <vt:lpstr>PowerPoint Presentation</vt:lpstr>
      <vt:lpstr>Pre-Shift Meeting Delivery</vt:lpstr>
      <vt:lpstr>Pre-Shift Meeting Contents</vt:lpstr>
      <vt:lpstr>Pre-Shift Meeting Instructions </vt:lpstr>
      <vt:lpstr>Completing The Weekly Pre-Shift Meeting</vt:lpstr>
      <vt:lpstr>Completing The Meal Services section Weekly Pre-Shift Meeting</vt:lpstr>
      <vt:lpstr>PowerPoint Presentation</vt:lpstr>
      <vt:lpstr>Activity:  Pre-Shift Meeting</vt:lpstr>
      <vt:lpstr>Pre-Shift Weekly Meeting Exercise</vt:lpstr>
      <vt:lpstr>Questions?</vt:lpstr>
      <vt:lpstr>Instructions On How To Complete  The Weekly Pre-Shift Meeting</vt:lpstr>
      <vt:lpstr>PowerPoint Presentation</vt:lpstr>
      <vt:lpstr>PowerPoint Presentation</vt:lpstr>
      <vt:lpstr>Instructions On How To Complete  The Weekly Pre-Shift Meeting</vt:lpstr>
      <vt:lpstr>Completing The Weekly Pre-Shift Meeting</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Rosales, Karla</cp:lastModifiedBy>
  <cp:revision>62</cp:revision>
  <cp:lastPrinted>2018-12-18T19:16:02Z</cp:lastPrinted>
  <dcterms:created xsi:type="dcterms:W3CDTF">2014-05-05T14:23:24Z</dcterms:created>
  <dcterms:modified xsi:type="dcterms:W3CDTF">2024-08-29T18:20:23Z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